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3" Type="http://schemas.openxmlformats.org/officeDocument/2006/relationships/slide" Target="slide2.xml"/><Relationship Id="rId4" Type="http://schemas.openxmlformats.org/officeDocument/2006/relationships/slide" Target="slide14.xml"/><Relationship Id="rId5" Type="http://schemas.openxmlformats.org/officeDocument/2006/relationships/slide" Target="slide14.xml"/><Relationship Id="rId1" Type="http://schemas.openxmlformats.org/officeDocument/2006/relationships/image" Target="../media/image-1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5.xml"/><Relationship Id="rId3" Type="http://schemas.openxmlformats.org/officeDocument/2006/relationships/slide" Target="slide8.xml"/><Relationship Id="rId4" Type="http://schemas.openxmlformats.org/officeDocument/2006/relationships/slide" Target="slide13.xml"/><Relationship Id="rId5" Type="http://schemas.openxmlformats.org/officeDocument/2006/relationships/slide" Target="slide12.xml"/><Relationship Id="rId6" Type="http://schemas.openxmlformats.org/officeDocument/2006/relationships/image" Target="../media/image-2-1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5.xml"/><Relationship Id="rId2" Type="http://schemas.openxmlformats.org/officeDocument/2006/relationships/slide" Target="slide5.xml"/><Relationship Id="rId3" Type="http://schemas.openxmlformats.org/officeDocument/2006/relationships/slide" Target="slide2.xml"/><Relationship Id="rId4" Type="http://schemas.openxmlformats.org/officeDocument/2006/relationships/slide" Target="slide2.xml"/><Relationship Id="rId5" Type="http://schemas.openxmlformats.org/officeDocument/2006/relationships/slide" Target="slide14.xml"/><Relationship Id="rId6" Type="http://schemas.openxmlformats.org/officeDocument/2006/relationships/slide" Target="slide14.xml"/><Relationship Id="rId7" Type="http://schemas.openxmlformats.org/officeDocument/2006/relationships/slide" Target="slide13.xml"/><Relationship Id="rId8" Type="http://schemas.openxmlformats.org/officeDocument/2006/relationships/slide" Target="slide13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3" Type="http://schemas.openxmlformats.org/officeDocument/2006/relationships/slide" Target="slide2.xml"/><Relationship Id="rId4" Type="http://schemas.openxmlformats.org/officeDocument/2006/relationships/slide" Target="slide14.xml"/><Relationship Id="rId5" Type="http://schemas.openxmlformats.org/officeDocument/2006/relationships/slide" Target="slide14.xml"/><Relationship Id="rId6" Type="http://schemas.openxmlformats.org/officeDocument/2006/relationships/slide" Target="slide13.xml"/><Relationship Id="rId7" Type="http://schemas.openxmlformats.org/officeDocument/2006/relationships/slide" Target="slide13.xml"/><Relationship Id="rId1" Type="http://schemas.openxmlformats.org/officeDocument/2006/relationships/image" Target="../media/image-4-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3" Type="http://schemas.openxmlformats.org/officeDocument/2006/relationships/slide" Target="slide2.xml"/><Relationship Id="rId4" Type="http://schemas.openxmlformats.org/officeDocument/2006/relationships/slide" Target="slide14.xml"/><Relationship Id="rId5" Type="http://schemas.openxmlformats.org/officeDocument/2006/relationships/slide" Target="slide14.xml"/><Relationship Id="rId6" Type="http://schemas.openxmlformats.org/officeDocument/2006/relationships/slide" Target="slide13.xml"/><Relationship Id="rId7" Type="http://schemas.openxmlformats.org/officeDocument/2006/relationships/slide" Target="slide13.xml"/><Relationship Id="rId1" Type="http://schemas.openxmlformats.org/officeDocument/2006/relationships/image" Target="../media/image-5-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.xml"/><Relationship Id="rId3" Type="http://schemas.openxmlformats.org/officeDocument/2006/relationships/slide" Target="slide14.xml"/><Relationship Id="rId4" Type="http://schemas.openxmlformats.org/officeDocument/2006/relationships/slide" Target="slide14.xml"/><Relationship Id="rId5" Type="http://schemas.openxmlformats.org/officeDocument/2006/relationships/slide" Target="slide13.xml"/><Relationship Id="rId6" Type="http://schemas.openxmlformats.org/officeDocument/2006/relationships/slide" Target="slide13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3" Type="http://schemas.openxmlformats.org/officeDocument/2006/relationships/slide" Target="slide2.xml"/><Relationship Id="rId4" Type="http://schemas.openxmlformats.org/officeDocument/2006/relationships/slide" Target="slide14.xml"/><Relationship Id="rId5" Type="http://schemas.openxmlformats.org/officeDocument/2006/relationships/slide" Target="slide14.xml"/><Relationship Id="rId6" Type="http://schemas.openxmlformats.org/officeDocument/2006/relationships/slide" Target="slide13.xml"/><Relationship Id="rId7" Type="http://schemas.openxmlformats.org/officeDocument/2006/relationships/slide" Target="slide13.xml"/><Relationship Id="rId1" Type="http://schemas.openxmlformats.org/officeDocument/2006/relationships/image" Target="../media/image-7-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3" Type="http://schemas.openxmlformats.org/officeDocument/2006/relationships/slide" Target="slide2.xml"/><Relationship Id="rId4" Type="http://schemas.openxmlformats.org/officeDocument/2006/relationships/slide" Target="slide14.xml"/><Relationship Id="rId5" Type="http://schemas.openxmlformats.org/officeDocument/2006/relationships/slide" Target="slide14.xml"/><Relationship Id="rId6" Type="http://schemas.openxmlformats.org/officeDocument/2006/relationships/slide" Target="slide13.xml"/><Relationship Id="rId7" Type="http://schemas.openxmlformats.org/officeDocument/2006/relationships/slide" Target="slide13.xml"/><Relationship Id="rId1" Type="http://schemas.openxmlformats.org/officeDocument/2006/relationships/image" Target="../media/image-8-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.xml"/><Relationship Id="rId3" Type="http://schemas.openxmlformats.org/officeDocument/2006/relationships/slide" Target="slide14.xml"/><Relationship Id="rId4" Type="http://schemas.openxmlformats.org/officeDocument/2006/relationships/slide" Target="slide14.xml"/><Relationship Id="rId5" Type="http://schemas.openxmlformats.org/officeDocument/2006/relationships/slide" Target="slide13.xml"/><Relationship Id="rId6" Type="http://schemas.openxmlformats.org/officeDocument/2006/relationships/slide" Target="slide13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3" Type="http://schemas.openxmlformats.org/officeDocument/2006/relationships/slide" Target="slide2.xml"/><Relationship Id="rId4" Type="http://schemas.openxmlformats.org/officeDocument/2006/relationships/slide" Target="slide14.xml"/><Relationship Id="rId5" Type="http://schemas.openxmlformats.org/officeDocument/2006/relationships/slide" Target="slide14.xml"/><Relationship Id="rId6" Type="http://schemas.openxmlformats.org/officeDocument/2006/relationships/slide" Target="slide13.xml"/><Relationship Id="rId7" Type="http://schemas.openxmlformats.org/officeDocument/2006/relationships/slide" Target="slide13.xml"/><Relationship Id="rId1" Type="http://schemas.openxmlformats.org/officeDocument/2006/relationships/image" Target="../media/image-10-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3" Type="http://schemas.openxmlformats.org/officeDocument/2006/relationships/slide" Target="slide2.xml"/><Relationship Id="rId4" Type="http://schemas.openxmlformats.org/officeDocument/2006/relationships/slide" Target="slide14.xml"/><Relationship Id="rId5" Type="http://schemas.openxmlformats.org/officeDocument/2006/relationships/slide" Target="slide14.xml"/><Relationship Id="rId6" Type="http://schemas.openxmlformats.org/officeDocument/2006/relationships/slide" Target="slide13.xml"/><Relationship Id="rId7" Type="http://schemas.openxmlformats.org/officeDocument/2006/relationships/slide" Target="slide13.xml"/><Relationship Id="rId1" Type="http://schemas.openxmlformats.org/officeDocument/2006/relationships/image" Target="../media/image-11-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.xml"/><Relationship Id="rId3" Type="http://schemas.openxmlformats.org/officeDocument/2006/relationships/slide" Target="slide14.xml"/><Relationship Id="rId4" Type="http://schemas.openxmlformats.org/officeDocument/2006/relationships/slide" Target="slide14.xml"/><Relationship Id="rId5" Type="http://schemas.openxmlformats.org/officeDocument/2006/relationships/slide" Target="slide13.xml"/><Relationship Id="rId6" Type="http://schemas.openxmlformats.org/officeDocument/2006/relationships/slide" Target="slide13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14.xml"/><Relationship Id="rId2" Type="http://schemas.openxmlformats.org/officeDocument/2006/relationships/slide" Target="slide14.xml"/><Relationship Id="rId3" Type="http://schemas.openxmlformats.org/officeDocument/2006/relationships/slide" Target="slide2.xml"/><Relationship Id="rId4" Type="http://schemas.openxmlformats.org/officeDocument/2006/relationships/slide" Target="slide2.xml"/><Relationship Id="rId5" Type="http://schemas.openxmlformats.org/officeDocument/2006/relationships/slide" Target="slide14.xml"/><Relationship Id="rId6" Type="http://schemas.openxmlformats.org/officeDocument/2006/relationships/slide" Target="slide14.xml"/><Relationship Id="rId7" Type="http://schemas.openxmlformats.org/officeDocument/2006/relationships/slide" Target="slide13.xml"/><Relationship Id="rId8" Type="http://schemas.openxmlformats.org/officeDocument/2006/relationships/slide" Target="slide13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.xml"/><Relationship Id="rId3" Type="http://schemas.openxmlformats.org/officeDocument/2006/relationships/slide" Target="slide14.xml"/><Relationship Id="rId4" Type="http://schemas.openxmlformats.org/officeDocument/2006/relationships/slide" Target="slide14.xml"/><Relationship Id="rId5" Type="http://schemas.openxmlformats.org/officeDocument/2006/relationships/slide" Target="slide13.xml"/><Relationship Id="rId6" Type="http://schemas.openxmlformats.org/officeDocument/2006/relationships/slide" Target="slide13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3" Type="http://schemas.openxmlformats.org/officeDocument/2006/relationships/slide" Target="slide3.xml"/><Relationship Id="rId4" Type="http://schemas.openxmlformats.org/officeDocument/2006/relationships/slide" Target="slide5.xml"/><Relationship Id="rId5" Type="http://schemas.openxmlformats.org/officeDocument/2006/relationships/slide" Target="slide5.xml"/><Relationship Id="rId6" Type="http://schemas.openxmlformats.org/officeDocument/2006/relationships/slide" Target="slide13.xml"/><Relationship Id="rId7" Type="http://schemas.openxmlformats.org/officeDocument/2006/relationships/slide" Target="slide13.xml"/><Relationship Id="rId8" Type="http://schemas.openxmlformats.org/officeDocument/2006/relationships/slide" Target="slide2.xml"/><Relationship Id="rId9" Type="http://schemas.openxmlformats.org/officeDocument/2006/relationships/slide" Target="slide2.xml"/><Relationship Id="rId1" Type="http://schemas.openxmlformats.org/officeDocument/2006/relationships/image" Target="../media/image-15-1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B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uganus_pro_auction_dark.pn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F3C7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PROPUESTA INTERACTIVA PARA SUGANUS</a:t>
            </a:r>
            <a:endParaRPr lang="en-US" sz="820" dirty="0"/>
          </a:p>
        </p:txBody>
      </p:sp>
      <p:sp>
        <p:nvSpPr>
          <p:cNvPr id="4" name="Text 1"/>
          <p:cNvSpPr/>
          <p:nvPr/>
        </p:nvSpPr>
        <p:spPr>
          <a:xfrm>
            <a:off x="566928" y="1078992"/>
            <a:ext cx="5212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900" b="1" dirty="0">
                <a:solidFill>
                  <a:srgbClr val="F7F2E8"/>
                </a:solidFill>
              </a:rPr>
              <a:t>SUGANUS</a:t>
            </a:r>
            <a:endParaRPr lang="en-US" sz="4900" dirty="0"/>
          </a:p>
        </p:txBody>
      </p:sp>
      <p:sp>
        <p:nvSpPr>
          <p:cNvPr id="5" name="Text 2"/>
          <p:cNvSpPr/>
          <p:nvPr/>
        </p:nvSpPr>
        <p:spPr>
          <a:xfrm>
            <a:off x="585216" y="187452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3C767"/>
                </a:solidFill>
              </a:rPr>
              <a:t>Subasta ganadera con cerebro digital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03504" y="2578608"/>
            <a:ext cx="544068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680" dirty="0">
                <a:solidFill>
                  <a:srgbClr val="F7F2E8"/>
                </a:solidFill>
              </a:rPr>
              <a:t>Una propuesta para conectar WhatsApp, clientes, lotes, pujas, cartera, logística y mercadeo en un solo sistema operativo inteligente.</a:t>
            </a:r>
            <a:endParaRPr lang="en-US" sz="1680" dirty="0"/>
          </a:p>
        </p:txBody>
      </p:sp>
      <p:sp>
        <p:nvSpPr>
          <p:cNvPr id="7" name="Shape 4">
            <a:hlinkClick r:id="rId2" tooltip="Entrar al menú interactivo" action="ppaction://hlinksldjump"/>
          </p:cNvPr>
          <p:cNvSpPr/>
          <p:nvPr/>
        </p:nvSpPr>
        <p:spPr>
          <a:xfrm>
            <a:off x="621792" y="3886200"/>
            <a:ext cx="1965960" cy="310896"/>
          </a:xfrm>
          <a:prstGeom prst="roundRect">
            <a:avLst>
              <a:gd name="adj" fmla="val 20588"/>
            </a:avLst>
          </a:prstGeom>
          <a:solidFill>
            <a:srgbClr val="173026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8" name="Text 5">
            <a:hlinkClick r:id="rId3" tooltip="Entrar al menú interactivo" action="ppaction://hlinksldjump"/>
          </p:cNvPr>
          <p:cNvSpPr/>
          <p:nvPr/>
        </p:nvSpPr>
        <p:spPr>
          <a:xfrm>
            <a:off x="731520" y="3959352"/>
            <a:ext cx="17465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3" action="ppaction://hlinksldjump" tooltip="Entrar al menú interactiv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Abrir menú interactivo</a:t>
            </a:r>
            <a:endParaRPr lang="en-US" sz="820" dirty="0"/>
          </a:p>
        </p:txBody>
      </p:sp>
      <p:sp>
        <p:nvSpPr>
          <p:cNvPr id="9" name="Shape 6">
            <a:hlinkClick r:id="rId4" tooltip="Ver demo" action="ppaction://hlinksldjump"/>
          </p:cNvPr>
          <p:cNvSpPr/>
          <p:nvPr/>
        </p:nvSpPr>
        <p:spPr>
          <a:xfrm>
            <a:off x="2788920" y="3886200"/>
            <a:ext cx="1508760" cy="310896"/>
          </a:xfrm>
          <a:prstGeom prst="roundRect">
            <a:avLst>
              <a:gd name="adj" fmla="val 20588"/>
            </a:avLst>
          </a:prstGeom>
          <a:solidFill>
            <a:srgbClr val="19170E"/>
          </a:solidFill>
          <a:ln w="10160">
            <a:solidFill>
              <a:srgbClr val="F3C767">
                <a:alpha val="70000"/>
              </a:srgbClr>
            </a:solidFill>
            <a:prstDash val="solid"/>
          </a:ln>
        </p:spPr>
      </p:sp>
      <p:sp>
        <p:nvSpPr>
          <p:cNvPr id="10" name="Text 7">
            <a:hlinkClick r:id="rId5" tooltip="Ver demo" action="ppaction://hlinksldjump"/>
          </p:cNvPr>
          <p:cNvSpPr/>
          <p:nvPr/>
        </p:nvSpPr>
        <p:spPr>
          <a:xfrm>
            <a:off x="2898648" y="3959352"/>
            <a:ext cx="12893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5" action="ppaction://hlinksldjump" tooltip="Ver de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 directo a demo</a:t>
            </a:r>
            <a:endParaRPr lang="en-US" sz="820" dirty="0"/>
          </a:p>
        </p:txBody>
      </p:sp>
      <p:sp>
        <p:nvSpPr>
          <p:cNvPr id="11" name="Text 8"/>
          <p:cNvSpPr/>
          <p:nvPr/>
        </p:nvSpPr>
        <p:spPr>
          <a:xfrm>
            <a:off x="621792" y="4590288"/>
            <a:ext cx="3840480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78857C"/>
                </a:solidFill>
              </a:rPr>
              <a:t>Click en los botones para navegar dentro de la presentación.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B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91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F3C7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MENÚ INTERACTIVO</a:t>
            </a:r>
            <a:endParaRPr lang="en-US" sz="820" dirty="0"/>
          </a:p>
        </p:txBody>
      </p:sp>
      <p:sp>
        <p:nvSpPr>
          <p:cNvPr id="3" name="Text 1"/>
          <p:cNvSpPr/>
          <p:nvPr/>
        </p:nvSpPr>
        <p:spPr>
          <a:xfrm>
            <a:off x="566928" y="822960"/>
            <a:ext cx="7132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Elige la ruta de conversación.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594360" y="1664208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B9C5BA"/>
                </a:solidFill>
              </a:rPr>
              <a:t>Diseñado para presentar rápido, saltar secciones y responder objeciones sin perder el hilo.</a:t>
            </a:r>
            <a:endParaRPr lang="en-US" sz="1620" dirty="0"/>
          </a:p>
        </p:txBody>
      </p:sp>
      <p:sp>
        <p:nvSpPr>
          <p:cNvPr id="5" name="Shape 3"/>
          <p:cNvSpPr/>
          <p:nvPr/>
        </p:nvSpPr>
        <p:spPr>
          <a:xfrm>
            <a:off x="713232" y="2331720"/>
            <a:ext cx="3429000" cy="1188720"/>
          </a:xfrm>
          <a:prstGeom prst="roundRect">
            <a:avLst>
              <a:gd name="adj" fmla="val 6154"/>
            </a:avLst>
          </a:prstGeom>
          <a:solidFill>
            <a:srgbClr val="0D1714">
              <a:alpha val="96000"/>
            </a:srgbClr>
          </a:solidFill>
          <a:ln w="12700">
            <a:solidFill>
              <a:srgbClr val="F3C767">
                <a:alpha val="88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532888"/>
            <a:ext cx="475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3C767"/>
                </a:solidFill>
              </a:rPr>
              <a:t>01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490472" y="2505456"/>
            <a:ext cx="2423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20" b="1" dirty="0">
                <a:solidFill>
                  <a:srgbClr val="F7F2E8"/>
                </a:solidFill>
              </a:rPr>
              <a:t>Diagnóstico</a:t>
            </a:r>
            <a:endParaRPr lang="en-US" sz="1720" dirty="0"/>
          </a:p>
        </p:txBody>
      </p:sp>
      <p:sp>
        <p:nvSpPr>
          <p:cNvPr id="8" name="Text 6"/>
          <p:cNvSpPr/>
          <p:nvPr/>
        </p:nvSpPr>
        <p:spPr>
          <a:xfrm>
            <a:off x="1490472" y="2898648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B9C5BA"/>
                </a:solidFill>
              </a:rPr>
              <a:t>Qué se ve del negocio y dónde está la oportunidad.</a:t>
            </a:r>
            <a:endParaRPr lang="en-US" sz="1080" dirty="0"/>
          </a:p>
        </p:txBody>
      </p:sp>
      <p:sp>
        <p:nvSpPr>
          <p:cNvPr id="9" name="Shape 7">
            <a:hlinkClick r:id="rId1" tooltip="Diagnóstico" action="ppaction://hlinksldjump"/>
          </p:cNvPr>
          <p:cNvSpPr/>
          <p:nvPr/>
        </p:nvSpPr>
        <p:spPr>
          <a:xfrm>
            <a:off x="713232" y="2331720"/>
            <a:ext cx="3429000" cy="1188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70832" y="2331720"/>
            <a:ext cx="3429000" cy="1188720"/>
          </a:xfrm>
          <a:prstGeom prst="roundRect">
            <a:avLst>
              <a:gd name="adj" fmla="val 6154"/>
            </a:avLst>
          </a:prstGeom>
          <a:solidFill>
            <a:srgbClr val="0D1714">
              <a:alpha val="96000"/>
            </a:srgbClr>
          </a:solidFill>
          <a:ln w="12700">
            <a:solidFill>
              <a:srgbClr val="91D47A">
                <a:alpha val="88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0" y="2532888"/>
            <a:ext cx="475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91D47A"/>
                </a:solidFill>
              </a:rPr>
              <a:t>02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5148072" y="2505456"/>
            <a:ext cx="2423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20" b="1" dirty="0">
                <a:solidFill>
                  <a:srgbClr val="F7F2E8"/>
                </a:solidFill>
              </a:rPr>
              <a:t>Motor comercial</a:t>
            </a:r>
            <a:endParaRPr lang="en-US" sz="1720" dirty="0"/>
          </a:p>
        </p:txBody>
      </p:sp>
      <p:sp>
        <p:nvSpPr>
          <p:cNvPr id="13" name="Text 11"/>
          <p:cNvSpPr/>
          <p:nvPr/>
        </p:nvSpPr>
        <p:spPr>
          <a:xfrm>
            <a:off x="5148072" y="2898648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B9C5BA"/>
                </a:solidFill>
              </a:rPr>
              <a:t>WhatsApp, CRM, segmentación y recompra.</a:t>
            </a:r>
            <a:endParaRPr lang="en-US" sz="1080" dirty="0"/>
          </a:p>
        </p:txBody>
      </p:sp>
      <p:sp>
        <p:nvSpPr>
          <p:cNvPr id="14" name="Shape 12">
            <a:hlinkClick r:id="rId2" tooltip="Motor comercial" action="ppaction://hlinksldjump"/>
          </p:cNvPr>
          <p:cNvSpPr/>
          <p:nvPr/>
        </p:nvSpPr>
        <p:spPr>
          <a:xfrm>
            <a:off x="4370832" y="2331720"/>
            <a:ext cx="3429000" cy="1188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28432" y="2331720"/>
            <a:ext cx="3429000" cy="1188720"/>
          </a:xfrm>
          <a:prstGeom prst="roundRect">
            <a:avLst>
              <a:gd name="adj" fmla="val 6154"/>
            </a:avLst>
          </a:prstGeom>
          <a:solidFill>
            <a:srgbClr val="0D1714">
              <a:alpha val="96000"/>
            </a:srgbClr>
          </a:solidFill>
          <a:ln w="12700">
            <a:solidFill>
              <a:srgbClr val="58BFA4">
                <a:alpha val="88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0" y="2532888"/>
            <a:ext cx="475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58BFA4"/>
                </a:solidFill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805672" y="2505456"/>
            <a:ext cx="2423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20" b="1" dirty="0">
                <a:solidFill>
                  <a:srgbClr val="F7F2E8"/>
                </a:solidFill>
              </a:rPr>
              <a:t>Control operativo</a:t>
            </a:r>
            <a:endParaRPr lang="en-US" sz="1720" dirty="0"/>
          </a:p>
        </p:txBody>
      </p:sp>
      <p:sp>
        <p:nvSpPr>
          <p:cNvPr id="18" name="Text 16"/>
          <p:cNvSpPr/>
          <p:nvPr/>
        </p:nvSpPr>
        <p:spPr>
          <a:xfrm>
            <a:off x="8805672" y="2898648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B9C5BA"/>
                </a:solidFill>
              </a:rPr>
              <a:t>Lotes, subasta, logística, calidad y cartera.</a:t>
            </a:r>
            <a:endParaRPr lang="en-US" sz="1080" dirty="0"/>
          </a:p>
        </p:txBody>
      </p:sp>
      <p:sp>
        <p:nvSpPr>
          <p:cNvPr id="19" name="Shape 17">
            <a:hlinkClick r:id="rId3" tooltip="Control operativo" action="ppaction://hlinksldjump"/>
          </p:cNvPr>
          <p:cNvSpPr/>
          <p:nvPr/>
        </p:nvSpPr>
        <p:spPr>
          <a:xfrm>
            <a:off x="8028432" y="2331720"/>
            <a:ext cx="3429000" cy="1188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542032" y="4069080"/>
            <a:ext cx="3429000" cy="1188720"/>
          </a:xfrm>
          <a:prstGeom prst="roundRect">
            <a:avLst>
              <a:gd name="adj" fmla="val 6154"/>
            </a:avLst>
          </a:prstGeom>
          <a:solidFill>
            <a:srgbClr val="0D1714">
              <a:alpha val="96000"/>
            </a:srgbClr>
          </a:solidFill>
          <a:ln w="12700">
            <a:solidFill>
              <a:srgbClr val="D6A64A">
                <a:alpha val="88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0" y="4270248"/>
            <a:ext cx="475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D6A64A"/>
                </a:solidFill>
              </a:rPr>
              <a:t>04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3319272" y="4242816"/>
            <a:ext cx="2423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20" b="1" dirty="0">
                <a:solidFill>
                  <a:srgbClr val="F7F2E8"/>
                </a:solidFill>
              </a:rPr>
              <a:t>Roadmap + demo</a:t>
            </a:r>
            <a:endParaRPr lang="en-US" sz="1720" dirty="0"/>
          </a:p>
        </p:txBody>
      </p:sp>
      <p:sp>
        <p:nvSpPr>
          <p:cNvPr id="23" name="Text 21"/>
          <p:cNvSpPr/>
          <p:nvPr/>
        </p:nvSpPr>
        <p:spPr>
          <a:xfrm>
            <a:off x="3319272" y="4636008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B9C5BA"/>
                </a:solidFill>
              </a:rPr>
              <a:t>Qué se muestra, cómo se implementa y cómo se cierra.</a:t>
            </a:r>
            <a:endParaRPr lang="en-US" sz="1080" dirty="0"/>
          </a:p>
        </p:txBody>
      </p:sp>
      <p:sp>
        <p:nvSpPr>
          <p:cNvPr id="24" name="Shape 22">
            <a:hlinkClick r:id="rId4" tooltip="Roadmap + demo" action="ppaction://hlinksldjump"/>
          </p:cNvPr>
          <p:cNvSpPr/>
          <p:nvPr/>
        </p:nvSpPr>
        <p:spPr>
          <a:xfrm>
            <a:off x="2542032" y="4069080"/>
            <a:ext cx="3429000" cy="1188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99632" y="4069080"/>
            <a:ext cx="3429000" cy="1188720"/>
          </a:xfrm>
          <a:prstGeom prst="roundRect">
            <a:avLst>
              <a:gd name="adj" fmla="val 6154"/>
            </a:avLst>
          </a:prstGeom>
          <a:solidFill>
            <a:srgbClr val="0D1714">
              <a:alpha val="96000"/>
            </a:srgbClr>
          </a:solidFill>
          <a:ln w="12700">
            <a:solidFill>
              <a:srgbClr val="4DAA65">
                <a:alpha val="88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0" y="4270248"/>
            <a:ext cx="475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4DAA65"/>
                </a:solidFill>
              </a:rPr>
              <a:t>05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6976872" y="4242816"/>
            <a:ext cx="2423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20" b="1" dirty="0">
                <a:solidFill>
                  <a:srgbClr val="F7F2E8"/>
                </a:solidFill>
              </a:rPr>
              <a:t>Equipo IA</a:t>
            </a:r>
            <a:endParaRPr lang="en-US" sz="1720" dirty="0"/>
          </a:p>
        </p:txBody>
      </p:sp>
      <p:sp>
        <p:nvSpPr>
          <p:cNvPr id="28" name="Text 26"/>
          <p:cNvSpPr/>
          <p:nvPr/>
        </p:nvSpPr>
        <p:spPr>
          <a:xfrm>
            <a:off x="6976872" y="4636008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B9C5BA"/>
                </a:solidFill>
              </a:rPr>
              <a:t>Agentes digitales conectados al negocio.</a:t>
            </a:r>
            <a:endParaRPr lang="en-US" sz="1080" dirty="0"/>
          </a:p>
        </p:txBody>
      </p:sp>
      <p:sp>
        <p:nvSpPr>
          <p:cNvPr id="29" name="Shape 27">
            <a:hlinkClick r:id="rId5" tooltip="Equipo IA" action="ppaction://hlinksldjump"/>
          </p:cNvPr>
          <p:cNvSpPr/>
          <p:nvPr/>
        </p:nvSpPr>
        <p:spPr>
          <a:xfrm>
            <a:off x="6199632" y="4069080"/>
            <a:ext cx="3429000" cy="11887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0" name="Image 0" descr="/mnt/data/E843F928-F77D-452F-BA80-01ACD42DF34D.jpeg">    </p:cNvPr>
          <p:cNvPicPr>
            <a:picLocks noChangeAspect="1"/>
          </p:cNvPicPr>
          <p:nvPr/>
        </p:nvPicPr>
        <p:blipFill>
          <a:blip r:embed="rId6"/>
          <a:srcRect l="0" r="-52079" t="5000" b="25000"/>
          <a:stretch/>
        </p:blipFill>
        <p:spPr>
          <a:xfrm>
            <a:off x="9829800" y="320040"/>
            <a:ext cx="1417320" cy="1417320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566928" y="6355080"/>
            <a:ext cx="2834640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78857C"/>
                </a:solidFill>
              </a:rPr>
              <a:t>SUGANUS | Inteligencia 360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B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91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F3C7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DIAGNÓSTICO</a:t>
            </a:r>
            <a:endParaRPr lang="en-US" sz="820" dirty="0"/>
          </a:p>
        </p:txBody>
      </p:sp>
      <p:sp>
        <p:nvSpPr>
          <p:cNvPr id="3" name="Text 1"/>
          <p:cNvSpPr/>
          <p:nvPr/>
        </p:nvSpPr>
        <p:spPr>
          <a:xfrm>
            <a:off x="566928" y="786384"/>
            <a:ext cx="8046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Tienen tradición. Falta convertirla en datos accionables.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94360" y="1645920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B9C5BA"/>
                </a:solidFill>
              </a:rPr>
              <a:t>La confianza ya existe. El salto es pasar de operación dispersa a control inteligente.</a:t>
            </a:r>
            <a:endParaRPr lang="en-US" sz="1650" dirty="0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3246120" cy="3401568"/>
          </a:xfrm>
          <a:prstGeom prst="roundRect">
            <a:avLst>
              <a:gd name="adj" fmla="val 2254"/>
            </a:avLst>
          </a:prstGeom>
          <a:solidFill>
            <a:srgbClr val="0F1815"/>
          </a:solidFill>
          <a:ln w="12700">
            <a:solidFill>
              <a:srgbClr val="F3C767">
                <a:alpha val="85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487168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3C767"/>
                </a:solidFill>
              </a:rPr>
              <a:t>Lo que ya tienen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60120" y="2907792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F7F2E8"/>
                </a:solidFill>
              </a:rPr>
              <a:t>• +30 años de legado</a:t>
            </a:r>
            <a:endParaRPr lang="en-US" sz="1270" dirty="0"/>
          </a:p>
        </p:txBody>
      </p:sp>
      <p:sp>
        <p:nvSpPr>
          <p:cNvPr id="8" name="Text 6"/>
          <p:cNvSpPr/>
          <p:nvPr/>
        </p:nvSpPr>
        <p:spPr>
          <a:xfrm>
            <a:off x="960120" y="3310128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F7F2E8"/>
                </a:solidFill>
              </a:rPr>
              <a:t>• Compra/venta ganado y equino</a:t>
            </a:r>
            <a:endParaRPr lang="en-US" sz="1270" dirty="0"/>
          </a:p>
        </p:txBody>
      </p:sp>
      <p:sp>
        <p:nvSpPr>
          <p:cNvPr id="9" name="Text 7"/>
          <p:cNvSpPr/>
          <p:nvPr/>
        </p:nvSpPr>
        <p:spPr>
          <a:xfrm>
            <a:off x="960120" y="3712464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F7F2E8"/>
                </a:solidFill>
              </a:rPr>
              <a:t>• Subastas semanales</a:t>
            </a:r>
            <a:endParaRPr lang="en-US" sz="1270" dirty="0"/>
          </a:p>
        </p:txBody>
      </p:sp>
      <p:sp>
        <p:nvSpPr>
          <p:cNvPr id="10" name="Text 8"/>
          <p:cNvSpPr/>
          <p:nvPr/>
        </p:nvSpPr>
        <p:spPr>
          <a:xfrm>
            <a:off x="960120" y="4114800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F7F2E8"/>
                </a:solidFill>
              </a:rPr>
              <a:t>• Plataforma en vivo</a:t>
            </a:r>
            <a:endParaRPr lang="en-US" sz="1270" dirty="0"/>
          </a:p>
        </p:txBody>
      </p:sp>
      <p:sp>
        <p:nvSpPr>
          <p:cNvPr id="11" name="Text 9"/>
          <p:cNvSpPr/>
          <p:nvPr/>
        </p:nvSpPr>
        <p:spPr>
          <a:xfrm>
            <a:off x="960120" y="4517136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F7F2E8"/>
                </a:solidFill>
              </a:rPr>
              <a:t>• Canal Instagram activo</a:t>
            </a:r>
            <a:endParaRPr lang="en-US" sz="1270" dirty="0"/>
          </a:p>
        </p:txBody>
      </p:sp>
      <p:sp>
        <p:nvSpPr>
          <p:cNvPr id="12" name="Shape 10"/>
          <p:cNvSpPr/>
          <p:nvPr/>
        </p:nvSpPr>
        <p:spPr>
          <a:xfrm>
            <a:off x="4251960" y="2148840"/>
            <a:ext cx="3246120" cy="3401568"/>
          </a:xfrm>
          <a:prstGeom prst="roundRect">
            <a:avLst>
              <a:gd name="adj" fmla="val 2254"/>
            </a:avLst>
          </a:prstGeom>
          <a:solidFill>
            <a:srgbClr val="0F1815"/>
          </a:solidFill>
          <a:ln w="12700">
            <a:solidFill>
              <a:srgbClr val="91D47A">
                <a:alpha val="85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2487168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1D47A"/>
                </a:solidFill>
              </a:rPr>
              <a:t>Lo que falta ordenar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72000" y="2907792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F7F2E8"/>
                </a:solidFill>
              </a:rPr>
              <a:t>• Base de compradores/vendedores</a:t>
            </a:r>
            <a:endParaRPr lang="en-US" sz="1270" dirty="0"/>
          </a:p>
        </p:txBody>
      </p:sp>
      <p:sp>
        <p:nvSpPr>
          <p:cNvPr id="15" name="Text 13"/>
          <p:cNvSpPr/>
          <p:nvPr/>
        </p:nvSpPr>
        <p:spPr>
          <a:xfrm>
            <a:off x="4572000" y="3310128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F7F2E8"/>
                </a:solidFill>
              </a:rPr>
              <a:t>• Recordatorios y seguimiento</a:t>
            </a:r>
            <a:endParaRPr lang="en-US" sz="1270" dirty="0"/>
          </a:p>
        </p:txBody>
      </p:sp>
      <p:sp>
        <p:nvSpPr>
          <p:cNvPr id="16" name="Text 14"/>
          <p:cNvSpPr/>
          <p:nvPr/>
        </p:nvSpPr>
        <p:spPr>
          <a:xfrm>
            <a:off x="4572000" y="3712464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F7F2E8"/>
                </a:solidFill>
              </a:rPr>
              <a:t>• Fichas de lote estandarizadas</a:t>
            </a:r>
            <a:endParaRPr lang="en-US" sz="1270" dirty="0"/>
          </a:p>
        </p:txBody>
      </p:sp>
      <p:sp>
        <p:nvSpPr>
          <p:cNvPr id="17" name="Text 15"/>
          <p:cNvSpPr/>
          <p:nvPr/>
        </p:nvSpPr>
        <p:spPr>
          <a:xfrm>
            <a:off x="4572000" y="4114800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F7F2E8"/>
                </a:solidFill>
              </a:rPr>
              <a:t>• Cartera y pagos post-subasta</a:t>
            </a:r>
            <a:endParaRPr lang="en-US" sz="1270" dirty="0"/>
          </a:p>
        </p:txBody>
      </p:sp>
      <p:sp>
        <p:nvSpPr>
          <p:cNvPr id="18" name="Text 16"/>
          <p:cNvSpPr/>
          <p:nvPr/>
        </p:nvSpPr>
        <p:spPr>
          <a:xfrm>
            <a:off x="4572000" y="4517136"/>
            <a:ext cx="256032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F7F2E8"/>
                </a:solidFill>
              </a:rPr>
              <a:t>• Reportes para gerencia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7863840" y="2148840"/>
            <a:ext cx="3246120" cy="3401568"/>
          </a:xfrm>
          <a:prstGeom prst="roundRect">
            <a:avLst>
              <a:gd name="adj" fmla="val 2254"/>
            </a:avLst>
          </a:prstGeom>
          <a:solidFill>
            <a:srgbClr val="0F1815"/>
          </a:solidFill>
          <a:ln w="12700">
            <a:solidFill>
              <a:srgbClr val="58BFA4">
                <a:alpha val="85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38160" y="248716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58BFA4"/>
                </a:solidFill>
              </a:rPr>
              <a:t>La oportunidad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174736" y="2944368"/>
            <a:ext cx="251460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630" b="1" dirty="0">
                <a:solidFill>
                  <a:srgbClr val="F7F2E8"/>
                </a:solidFill>
              </a:rPr>
              <a:t>Conectar la confianza tradicional con una capa de IA que atienda, ordene, active y mida todo el ciclo de subasta.</a:t>
            </a:r>
            <a:endParaRPr lang="en-US" sz="1630" dirty="0"/>
          </a:p>
        </p:txBody>
      </p:sp>
      <p:sp>
        <p:nvSpPr>
          <p:cNvPr id="22" name="Shape 20">
            <a:hlinkClick r:id="rId1" tooltip="Ver motor comercial" action="ppaction://hlinksldjump"/>
          </p:cNvPr>
          <p:cNvSpPr/>
          <p:nvPr/>
        </p:nvSpPr>
        <p:spPr>
          <a:xfrm>
            <a:off x="8174736" y="4828032"/>
            <a:ext cx="1600200" cy="310896"/>
          </a:xfrm>
          <a:prstGeom prst="roundRect">
            <a:avLst>
              <a:gd name="adj" fmla="val 20588"/>
            </a:avLst>
          </a:prstGeom>
          <a:solidFill>
            <a:srgbClr val="173026"/>
          </a:solidFill>
          <a:ln w="10160">
            <a:solidFill>
              <a:srgbClr val="91D47A">
                <a:alpha val="70000"/>
              </a:srgbClr>
            </a:solidFill>
            <a:prstDash val="solid"/>
          </a:ln>
        </p:spPr>
      </p:sp>
      <p:sp>
        <p:nvSpPr>
          <p:cNvPr id="23" name="Text 21">
            <a:hlinkClick r:id="rId2" tooltip="Ver motor comercial" action="ppaction://hlinksldjump"/>
          </p:cNvPr>
          <p:cNvSpPr/>
          <p:nvPr/>
        </p:nvSpPr>
        <p:spPr>
          <a:xfrm>
            <a:off x="8284464" y="4901184"/>
            <a:ext cx="13807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2" action="ppaction://hlinksldjump" tooltip="Ver motor comercia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 motor comercial</a:t>
            </a:r>
            <a:endParaRPr lang="en-US" sz="820" dirty="0"/>
          </a:p>
        </p:txBody>
      </p:sp>
      <p:sp>
        <p:nvSpPr>
          <p:cNvPr id="24" name="Shape 22"/>
          <p:cNvSpPr/>
          <p:nvPr/>
        </p:nvSpPr>
        <p:spPr>
          <a:xfrm>
            <a:off x="530352" y="6163056"/>
            <a:ext cx="11109960" cy="0"/>
          </a:xfrm>
          <a:prstGeom prst="line">
            <a:avLst/>
          </a:prstGeom>
          <a:noFill/>
          <a:ln w="1016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66928" y="6336792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78857C"/>
                </a:solidFill>
              </a:rPr>
              <a:t>INTELIGENCIA 360</a:t>
            </a:r>
            <a:endParaRPr lang="en-US" sz="720" dirty="0"/>
          </a:p>
        </p:txBody>
      </p:sp>
      <p:sp>
        <p:nvSpPr>
          <p:cNvPr id="26" name="Shape 24">
            <a:hlinkClick r:id="rId3" tooltip="Volver al menú" action="ppaction://hlinksldjump"/>
          </p:cNvPr>
          <p:cNvSpPr/>
          <p:nvPr/>
        </p:nvSpPr>
        <p:spPr>
          <a:xfrm>
            <a:off x="4700016" y="6281928"/>
            <a:ext cx="731520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D6A64A">
                <a:alpha val="70000"/>
              </a:srgbClr>
            </a:solidFill>
            <a:prstDash val="solid"/>
          </a:ln>
        </p:spPr>
      </p:sp>
      <p:sp>
        <p:nvSpPr>
          <p:cNvPr id="27" name="Text 25">
            <a:hlinkClick r:id="rId4" tooltip="Volver al menú" action="ppaction://hlinksldjump"/>
          </p:cNvPr>
          <p:cNvSpPr/>
          <p:nvPr/>
        </p:nvSpPr>
        <p:spPr>
          <a:xfrm>
            <a:off x="4809744" y="6355080"/>
            <a:ext cx="5120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4" action="ppaction://hlinksldjump" tooltip="Volver al men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MENÚ</a:t>
            </a:r>
            <a:endParaRPr lang="en-US" sz="820" dirty="0"/>
          </a:p>
        </p:txBody>
      </p:sp>
      <p:sp>
        <p:nvSpPr>
          <p:cNvPr id="28" name="Shape 26">
            <a:hlinkClick r:id="rId5" tooltip="Ir a demo" action="ppaction://hlinksldjump"/>
          </p:cNvPr>
          <p:cNvSpPr/>
          <p:nvPr/>
        </p:nvSpPr>
        <p:spPr>
          <a:xfrm>
            <a:off x="5559552" y="6281928"/>
            <a:ext cx="713232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29" name="Text 27">
            <a:hlinkClick r:id="rId6" tooltip="Ir a demo" action="ppaction://hlinksldjump"/>
          </p:cNvPr>
          <p:cNvSpPr/>
          <p:nvPr/>
        </p:nvSpPr>
        <p:spPr>
          <a:xfrm>
            <a:off x="5669280" y="6355080"/>
            <a:ext cx="4937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6" action="ppaction://hlinksldjump" tooltip="Ir a de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</a:t>
            </a:r>
            <a:endParaRPr lang="en-US" sz="820" dirty="0"/>
          </a:p>
        </p:txBody>
      </p:sp>
      <p:sp>
        <p:nvSpPr>
          <p:cNvPr id="30" name="Shape 28">
            <a:hlinkClick r:id="rId7" tooltip="Ir al plan" action="ppaction://hlinksldjump"/>
          </p:cNvPr>
          <p:cNvSpPr/>
          <p:nvPr/>
        </p:nvSpPr>
        <p:spPr>
          <a:xfrm>
            <a:off x="6400800" y="6281928"/>
            <a:ext cx="658368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31" name="Text 29">
            <a:hlinkClick r:id="rId8" tooltip="Ir al plan" action="ppaction://hlinksldjump"/>
          </p:cNvPr>
          <p:cNvSpPr/>
          <p:nvPr/>
        </p:nvSpPr>
        <p:spPr>
          <a:xfrm>
            <a:off x="6510528" y="635508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8" action="ppaction://hlinksldjump" tooltip="Ir al pl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</a:t>
            </a:r>
            <a:endParaRPr lang="en-US" sz="820" dirty="0"/>
          </a:p>
        </p:txBody>
      </p:sp>
      <p:sp>
        <p:nvSpPr>
          <p:cNvPr id="32" name="Text 30"/>
          <p:cNvSpPr/>
          <p:nvPr/>
        </p:nvSpPr>
        <p:spPr>
          <a:xfrm>
            <a:off x="9052560" y="6345936"/>
            <a:ext cx="2011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10" dirty="0">
                <a:solidFill>
                  <a:srgbClr val="78857C"/>
                </a:solidFill>
              </a:rPr>
              <a:t>DIAGNÓSTICO</a:t>
            </a:r>
            <a:endParaRPr lang="en-US" sz="7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B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uganus_pro_mobile_dark.pn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F3C7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MAPA DE OPORTUNIDAD</a:t>
            </a:r>
            <a:endParaRPr lang="en-US" sz="820" dirty="0"/>
          </a:p>
        </p:txBody>
      </p:sp>
      <p:sp>
        <p:nvSpPr>
          <p:cNvPr id="4" name="Text 1"/>
          <p:cNvSpPr/>
          <p:nvPr/>
        </p:nvSpPr>
        <p:spPr>
          <a:xfrm>
            <a:off x="566928" y="758952"/>
            <a:ext cx="7498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negocio se gana antes, durante y después de la subasta.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594360" y="1627632"/>
            <a:ext cx="6537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40" dirty="0">
                <a:solidFill>
                  <a:srgbClr val="B9C5BA"/>
                </a:solidFill>
              </a:rPr>
              <a:t>El sistema no reemplaza la tradición: la vuelve más rentable y controlable.</a:t>
            </a:r>
            <a:endParaRPr lang="en-US" sz="1640" dirty="0"/>
          </a:p>
        </p:txBody>
      </p:sp>
      <p:sp>
        <p:nvSpPr>
          <p:cNvPr id="6" name="Shape 3"/>
          <p:cNvSpPr/>
          <p:nvPr/>
        </p:nvSpPr>
        <p:spPr>
          <a:xfrm>
            <a:off x="1645920" y="3310128"/>
            <a:ext cx="1490472" cy="0"/>
          </a:xfrm>
          <a:prstGeom prst="line">
            <a:avLst/>
          </a:prstGeom>
          <a:noFill/>
          <a:ln w="17780">
            <a:solidFill>
              <a:srgbClr val="F3C767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7" name="Shape 4"/>
          <p:cNvSpPr/>
          <p:nvPr/>
        </p:nvSpPr>
        <p:spPr>
          <a:xfrm>
            <a:off x="4526280" y="3310128"/>
            <a:ext cx="1490472" cy="0"/>
          </a:xfrm>
          <a:prstGeom prst="line">
            <a:avLst/>
          </a:prstGeom>
          <a:noFill/>
          <a:ln w="17780">
            <a:solidFill>
              <a:srgbClr val="F3C767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8" name="Shape 5"/>
          <p:cNvSpPr/>
          <p:nvPr/>
        </p:nvSpPr>
        <p:spPr>
          <a:xfrm>
            <a:off x="7406640" y="3310128"/>
            <a:ext cx="1490472" cy="0"/>
          </a:xfrm>
          <a:prstGeom prst="line">
            <a:avLst/>
          </a:prstGeom>
          <a:noFill/>
          <a:ln w="17780">
            <a:solidFill>
              <a:srgbClr val="F3C767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9" name="Shape 6"/>
          <p:cNvSpPr/>
          <p:nvPr/>
        </p:nvSpPr>
        <p:spPr>
          <a:xfrm>
            <a:off x="685800" y="2788920"/>
            <a:ext cx="1572768" cy="1051560"/>
          </a:xfrm>
          <a:prstGeom prst="roundRect">
            <a:avLst>
              <a:gd name="adj" fmla="val 6957"/>
            </a:avLst>
          </a:prstGeom>
          <a:solidFill>
            <a:srgbClr val="102019"/>
          </a:solidFill>
          <a:ln w="12700">
            <a:solidFill>
              <a:srgbClr val="F3C767">
                <a:alpha val="8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880360"/>
            <a:ext cx="1389888" cy="8869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2E8"/>
                </a:solidFill>
              </a:rPr>
              <a:t>1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F7F2E8"/>
                </a:solidFill>
              </a:rPr>
              <a:t>Convocar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246120" y="2788920"/>
            <a:ext cx="1572768" cy="1051560"/>
          </a:xfrm>
          <a:prstGeom prst="roundRect">
            <a:avLst>
              <a:gd name="adj" fmla="val 6957"/>
            </a:avLst>
          </a:prstGeom>
          <a:solidFill>
            <a:srgbClr val="102019"/>
          </a:solidFill>
          <a:ln w="12700">
            <a:solidFill>
              <a:srgbClr val="91D47A">
                <a:alpha val="8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337560" y="2880360"/>
            <a:ext cx="1389888" cy="8869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2E8"/>
                </a:solidFill>
              </a:rPr>
              <a:t>2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F7F2E8"/>
                </a:solidFill>
              </a:rPr>
              <a:t>Calificar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806440" y="2788920"/>
            <a:ext cx="1572768" cy="1051560"/>
          </a:xfrm>
          <a:prstGeom prst="roundRect">
            <a:avLst>
              <a:gd name="adj" fmla="val 6957"/>
            </a:avLst>
          </a:prstGeom>
          <a:solidFill>
            <a:srgbClr val="102019"/>
          </a:solidFill>
          <a:ln w="12700">
            <a:solidFill>
              <a:srgbClr val="58BFA4">
                <a:alpha val="80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897880" y="2880360"/>
            <a:ext cx="1389888" cy="8869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2E8"/>
                </a:solidFill>
              </a:rPr>
              <a:t>3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F7F2E8"/>
                </a:solidFill>
              </a:rPr>
              <a:t>Subastar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8366760" y="2788920"/>
            <a:ext cx="1965960" cy="1051560"/>
          </a:xfrm>
          <a:prstGeom prst="roundRect">
            <a:avLst>
              <a:gd name="adj" fmla="val 6957"/>
            </a:avLst>
          </a:prstGeom>
          <a:solidFill>
            <a:srgbClr val="102019"/>
          </a:solidFill>
          <a:ln w="12700">
            <a:solidFill>
              <a:srgbClr val="D6A64A">
                <a:alpha val="8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458200" y="2880360"/>
            <a:ext cx="1783080" cy="8869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2E8"/>
                </a:solidFill>
              </a:rPr>
              <a:t>4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F7F2E8"/>
                </a:solidFill>
              </a:rPr>
              <a:t>Cobrar + entregar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932688" y="4645152"/>
            <a:ext cx="9692640" cy="868680"/>
          </a:xfrm>
          <a:prstGeom prst="roundRect">
            <a:avLst>
              <a:gd name="adj" fmla="val 8421"/>
            </a:avLst>
          </a:prstGeom>
          <a:solidFill>
            <a:srgbClr val="0A1210">
              <a:alpha val="92000"/>
            </a:srgbClr>
          </a:solidFill>
          <a:ln w="12700">
            <a:solidFill>
              <a:srgbClr val="F3C767">
                <a:alpha val="78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234440" y="4937760"/>
            <a:ext cx="900684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580" b="1" dirty="0">
                <a:solidFill>
                  <a:srgbClr val="F7F2E8"/>
                </a:solidFill>
              </a:rPr>
              <a:t>La IA actúa como memoria comercial: sabe quién compra, quién vende, qué busca, cuándo puja y qué seguimiento necesita.</a:t>
            </a:r>
            <a:endParaRPr lang="en-US" sz="1580" dirty="0"/>
          </a:p>
        </p:txBody>
      </p:sp>
      <p:sp>
        <p:nvSpPr>
          <p:cNvPr id="19" name="Shape 16"/>
          <p:cNvSpPr/>
          <p:nvPr/>
        </p:nvSpPr>
        <p:spPr>
          <a:xfrm>
            <a:off x="530352" y="6163056"/>
            <a:ext cx="11109960" cy="0"/>
          </a:xfrm>
          <a:prstGeom prst="line">
            <a:avLst/>
          </a:prstGeom>
          <a:noFill/>
          <a:ln w="1016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66928" y="6336792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78857C"/>
                </a:solidFill>
              </a:rPr>
              <a:t>INTELIGENCIA 360</a:t>
            </a:r>
            <a:endParaRPr lang="en-US" sz="720" dirty="0"/>
          </a:p>
        </p:txBody>
      </p:sp>
      <p:sp>
        <p:nvSpPr>
          <p:cNvPr id="21" name="Shape 18">
            <a:hlinkClick r:id="rId2" tooltip="Volver al menú" action="ppaction://hlinksldjump"/>
          </p:cNvPr>
          <p:cNvSpPr/>
          <p:nvPr/>
        </p:nvSpPr>
        <p:spPr>
          <a:xfrm>
            <a:off x="4700016" y="6281928"/>
            <a:ext cx="731520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D6A64A">
                <a:alpha val="70000"/>
              </a:srgbClr>
            </a:solidFill>
            <a:prstDash val="solid"/>
          </a:ln>
        </p:spPr>
      </p:sp>
      <p:sp>
        <p:nvSpPr>
          <p:cNvPr id="22" name="Text 19">
            <a:hlinkClick r:id="rId3" tooltip="Volver al menú" action="ppaction://hlinksldjump"/>
          </p:cNvPr>
          <p:cNvSpPr/>
          <p:nvPr/>
        </p:nvSpPr>
        <p:spPr>
          <a:xfrm>
            <a:off x="4809744" y="6355080"/>
            <a:ext cx="5120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3" action="ppaction://hlinksldjump" tooltip="Volver al men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MENÚ</a:t>
            </a:r>
            <a:endParaRPr lang="en-US" sz="820" dirty="0"/>
          </a:p>
        </p:txBody>
      </p:sp>
      <p:sp>
        <p:nvSpPr>
          <p:cNvPr id="23" name="Shape 20">
            <a:hlinkClick r:id="rId4" tooltip="Ir a demo" action="ppaction://hlinksldjump"/>
          </p:cNvPr>
          <p:cNvSpPr/>
          <p:nvPr/>
        </p:nvSpPr>
        <p:spPr>
          <a:xfrm>
            <a:off x="5559552" y="6281928"/>
            <a:ext cx="713232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24" name="Text 21">
            <a:hlinkClick r:id="rId5" tooltip="Ir a demo" action="ppaction://hlinksldjump"/>
          </p:cNvPr>
          <p:cNvSpPr/>
          <p:nvPr/>
        </p:nvSpPr>
        <p:spPr>
          <a:xfrm>
            <a:off x="5669280" y="6355080"/>
            <a:ext cx="4937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5" action="ppaction://hlinksldjump" tooltip="Ir a de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</a:t>
            </a:r>
            <a:endParaRPr lang="en-US" sz="820" dirty="0"/>
          </a:p>
        </p:txBody>
      </p:sp>
      <p:sp>
        <p:nvSpPr>
          <p:cNvPr id="25" name="Shape 22">
            <a:hlinkClick r:id="rId6" tooltip="Ir al plan" action="ppaction://hlinksldjump"/>
          </p:cNvPr>
          <p:cNvSpPr/>
          <p:nvPr/>
        </p:nvSpPr>
        <p:spPr>
          <a:xfrm>
            <a:off x="6400800" y="6281928"/>
            <a:ext cx="658368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26" name="Text 23">
            <a:hlinkClick r:id="rId7" tooltip="Ir al plan" action="ppaction://hlinksldjump"/>
          </p:cNvPr>
          <p:cNvSpPr/>
          <p:nvPr/>
        </p:nvSpPr>
        <p:spPr>
          <a:xfrm>
            <a:off x="6510528" y="635508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7" action="ppaction://hlinksldjump" tooltip="Ir al pl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</a:t>
            </a:r>
            <a:endParaRPr lang="en-US" sz="820" dirty="0"/>
          </a:p>
        </p:txBody>
      </p:sp>
      <p:sp>
        <p:nvSpPr>
          <p:cNvPr id="27" name="Text 24"/>
          <p:cNvSpPr/>
          <p:nvPr/>
        </p:nvSpPr>
        <p:spPr>
          <a:xfrm>
            <a:off x="9052560" y="6345936"/>
            <a:ext cx="2011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10" dirty="0">
                <a:solidFill>
                  <a:srgbClr val="78857C"/>
                </a:solidFill>
              </a:rPr>
              <a:t>MAPA</a:t>
            </a:r>
            <a:endParaRPr lang="en-US" sz="7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B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uganus_pro_mobile_dark.png">    </p:cNvPr>
          <p:cNvPicPr>
            <a:picLocks noChangeAspect="1"/>
          </p:cNvPicPr>
          <p:nvPr/>
        </p:nvPicPr>
        <p:blipFill>
          <a:blip r:embed="rId1"/>
          <a:srcRect l="2000" r="-1997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F3C7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MOTOR COMERCIAL</a:t>
            </a:r>
            <a:endParaRPr lang="en-US" sz="820" dirty="0"/>
          </a:p>
        </p:txBody>
      </p:sp>
      <p:sp>
        <p:nvSpPr>
          <p:cNvPr id="4" name="Text 1"/>
          <p:cNvSpPr/>
          <p:nvPr/>
        </p:nvSpPr>
        <p:spPr>
          <a:xfrm>
            <a:off x="566928" y="777240"/>
            <a:ext cx="6766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WhatsApp deja de ser solo chat. Se vuelve canal de ventas.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594360" y="1682496"/>
            <a:ext cx="6446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B9C5BA"/>
                </a:solidFill>
              </a:rPr>
              <a:t>Atiende, segmenta, recuerda, invita y reactiva compradores y vendedores sin perder el trato humano.</a:t>
            </a:r>
            <a:endParaRPr lang="en-US" sz="1620" dirty="0"/>
          </a:p>
        </p:txBody>
      </p:sp>
      <p:sp>
        <p:nvSpPr>
          <p:cNvPr id="6" name="Shape 3"/>
          <p:cNvSpPr/>
          <p:nvPr/>
        </p:nvSpPr>
        <p:spPr>
          <a:xfrm>
            <a:off x="658368" y="2377440"/>
            <a:ext cx="4343400" cy="3090672"/>
          </a:xfrm>
          <a:prstGeom prst="roundRect">
            <a:avLst>
              <a:gd name="adj" fmla="val 2367"/>
            </a:avLst>
          </a:prstGeom>
          <a:solidFill>
            <a:srgbClr val="0A1110">
              <a:alpha val="92000"/>
            </a:srgbClr>
          </a:solidFill>
          <a:ln w="12700">
            <a:solidFill>
              <a:srgbClr val="91D47A">
                <a:alpha val="84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32688" y="265176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91D47A"/>
                </a:solidFill>
              </a:rPr>
              <a:t>Flujo inteligente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950976" y="306324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b="1" dirty="0">
                <a:solidFill>
                  <a:srgbClr val="F3C767"/>
                </a:solidFill>
              </a:rPr>
              <a:t>01</a:t>
            </a:r>
            <a:endParaRPr lang="en-US" sz="920" dirty="0"/>
          </a:p>
        </p:txBody>
      </p:sp>
      <p:sp>
        <p:nvSpPr>
          <p:cNvPr id="9" name="Text 6"/>
          <p:cNvSpPr/>
          <p:nvPr/>
        </p:nvSpPr>
        <p:spPr>
          <a:xfrm>
            <a:off x="1444752" y="3063240"/>
            <a:ext cx="306324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7F2E8"/>
                </a:solidFill>
              </a:rPr>
              <a:t>Recibe interesado por WhatsApp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950976" y="35661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b="1" dirty="0">
                <a:solidFill>
                  <a:srgbClr val="F3C767"/>
                </a:solidFill>
              </a:rPr>
              <a:t>02</a:t>
            </a:r>
            <a:endParaRPr lang="en-US" sz="920" dirty="0"/>
          </a:p>
        </p:txBody>
      </p:sp>
      <p:sp>
        <p:nvSpPr>
          <p:cNvPr id="11" name="Text 8"/>
          <p:cNvSpPr/>
          <p:nvPr/>
        </p:nvSpPr>
        <p:spPr>
          <a:xfrm>
            <a:off x="1444752" y="3566160"/>
            <a:ext cx="306324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7F2E8"/>
                </a:solidFill>
              </a:rPr>
              <a:t>Pregunta tipo de ganado y presupuesto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950976" y="406908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b="1" dirty="0">
                <a:solidFill>
                  <a:srgbClr val="F3C767"/>
                </a:solidFill>
              </a:rPr>
              <a:t>03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1444752" y="4069080"/>
            <a:ext cx="306324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7F2E8"/>
                </a:solidFill>
              </a:rPr>
              <a:t>Cruza interés con lotes próximos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950976" y="457200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b="1" dirty="0">
                <a:solidFill>
                  <a:srgbClr val="F3C767"/>
                </a:solidFill>
              </a:rPr>
              <a:t>04</a:t>
            </a:r>
            <a:endParaRPr lang="en-US" sz="920" dirty="0"/>
          </a:p>
        </p:txBody>
      </p:sp>
      <p:sp>
        <p:nvSpPr>
          <p:cNvPr id="15" name="Text 12"/>
          <p:cNvSpPr/>
          <p:nvPr/>
        </p:nvSpPr>
        <p:spPr>
          <a:xfrm>
            <a:off x="1444752" y="4572000"/>
            <a:ext cx="306324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7F2E8"/>
                </a:solidFill>
              </a:rPr>
              <a:t>Envía recordatorio de subasta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950976" y="507492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b="1" dirty="0">
                <a:solidFill>
                  <a:srgbClr val="F3C767"/>
                </a:solidFill>
              </a:rPr>
              <a:t>05</a:t>
            </a:r>
            <a:endParaRPr lang="en-US" sz="920" dirty="0"/>
          </a:p>
        </p:txBody>
      </p:sp>
      <p:sp>
        <p:nvSpPr>
          <p:cNvPr id="17" name="Text 14"/>
          <p:cNvSpPr/>
          <p:nvPr/>
        </p:nvSpPr>
        <p:spPr>
          <a:xfrm>
            <a:off x="1444752" y="5074920"/>
            <a:ext cx="306324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7F2E8"/>
                </a:solidFill>
              </a:rPr>
              <a:t>Hace seguimiento post-evento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5806440" y="274320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3C767"/>
                </a:solidFill>
              </a:rPr>
              <a:t>+ asistencia</a:t>
            </a: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5806440" y="3136392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B9C5BA"/>
                </a:solidFill>
              </a:rPr>
              <a:t>recordatorios segmentados</a:t>
            </a:r>
            <a:endParaRPr lang="en-US" sz="960" dirty="0"/>
          </a:p>
        </p:txBody>
      </p:sp>
      <p:sp>
        <p:nvSpPr>
          <p:cNvPr id="20" name="Text 17"/>
          <p:cNvSpPr/>
          <p:nvPr/>
        </p:nvSpPr>
        <p:spPr>
          <a:xfrm>
            <a:off x="7818120" y="2743200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91D47A"/>
                </a:solidFill>
              </a:rPr>
              <a:t>+ pujas</a:t>
            </a:r>
            <a:endParaRPr lang="en-US" sz="2400" dirty="0"/>
          </a:p>
        </p:txBody>
      </p:sp>
      <p:sp>
        <p:nvSpPr>
          <p:cNvPr id="21" name="Text 18"/>
          <p:cNvSpPr/>
          <p:nvPr/>
        </p:nvSpPr>
        <p:spPr>
          <a:xfrm>
            <a:off x="7818120" y="3136392"/>
            <a:ext cx="1691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B9C5BA"/>
                </a:solidFill>
              </a:rPr>
              <a:t>alertas por interés real</a:t>
            </a:r>
            <a:endParaRPr lang="en-US" sz="960" dirty="0"/>
          </a:p>
        </p:txBody>
      </p:sp>
      <p:sp>
        <p:nvSpPr>
          <p:cNvPr id="22" name="Text 19"/>
          <p:cNvSpPr/>
          <p:nvPr/>
        </p:nvSpPr>
        <p:spPr>
          <a:xfrm>
            <a:off x="9829800" y="274320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58BFA4"/>
                </a:solidFill>
              </a:rPr>
              <a:t>+ recompra</a:t>
            </a:r>
            <a:endParaRPr lang="en-US" sz="2400" dirty="0"/>
          </a:p>
        </p:txBody>
      </p:sp>
      <p:sp>
        <p:nvSpPr>
          <p:cNvPr id="23" name="Text 20"/>
          <p:cNvSpPr/>
          <p:nvPr/>
        </p:nvSpPr>
        <p:spPr>
          <a:xfrm>
            <a:off x="9829800" y="3136392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B9C5BA"/>
                </a:solidFill>
              </a:rPr>
              <a:t>reactivación automática</a:t>
            </a:r>
            <a:endParaRPr lang="en-US" sz="960" dirty="0"/>
          </a:p>
        </p:txBody>
      </p:sp>
      <p:sp>
        <p:nvSpPr>
          <p:cNvPr id="24" name="Shape 21"/>
          <p:cNvSpPr/>
          <p:nvPr/>
        </p:nvSpPr>
        <p:spPr>
          <a:xfrm>
            <a:off x="5806440" y="4251960"/>
            <a:ext cx="5394960" cy="868680"/>
          </a:xfrm>
          <a:prstGeom prst="roundRect">
            <a:avLst>
              <a:gd name="adj" fmla="val 8421"/>
            </a:avLst>
          </a:prstGeom>
          <a:solidFill>
            <a:srgbClr val="08110F">
              <a:alpha val="85000"/>
            </a:srgbClr>
          </a:solidFill>
          <a:ln w="12700">
            <a:solidFill>
              <a:srgbClr val="F3C767">
                <a:alpha val="7000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108192" y="4553712"/>
            <a:ext cx="470916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7F2E8"/>
                </a:solidFill>
              </a:rPr>
              <a:t>Clave: no mandar spam. Mandar el mensaje correcto al ganadero correcto.</a:t>
            </a:r>
            <a:endParaRPr lang="en-US" sz="1500" dirty="0"/>
          </a:p>
        </p:txBody>
      </p:sp>
      <p:sp>
        <p:nvSpPr>
          <p:cNvPr id="26" name="Shape 23"/>
          <p:cNvSpPr/>
          <p:nvPr/>
        </p:nvSpPr>
        <p:spPr>
          <a:xfrm>
            <a:off x="530352" y="6163056"/>
            <a:ext cx="11109960" cy="0"/>
          </a:xfrm>
          <a:prstGeom prst="line">
            <a:avLst/>
          </a:prstGeom>
          <a:noFill/>
          <a:ln w="1016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66928" y="6336792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78857C"/>
                </a:solidFill>
              </a:rPr>
              <a:t>INTELIGENCIA 360</a:t>
            </a:r>
            <a:endParaRPr lang="en-US" sz="720" dirty="0"/>
          </a:p>
        </p:txBody>
      </p:sp>
      <p:sp>
        <p:nvSpPr>
          <p:cNvPr id="28" name="Shape 25">
            <a:hlinkClick r:id="rId2" tooltip="Volver al menú" action="ppaction://hlinksldjump"/>
          </p:cNvPr>
          <p:cNvSpPr/>
          <p:nvPr/>
        </p:nvSpPr>
        <p:spPr>
          <a:xfrm>
            <a:off x="4700016" y="6281928"/>
            <a:ext cx="731520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D6A64A">
                <a:alpha val="70000"/>
              </a:srgbClr>
            </a:solidFill>
            <a:prstDash val="solid"/>
          </a:ln>
        </p:spPr>
      </p:sp>
      <p:sp>
        <p:nvSpPr>
          <p:cNvPr id="29" name="Text 26">
            <a:hlinkClick r:id="rId3" tooltip="Volver al menú" action="ppaction://hlinksldjump"/>
          </p:cNvPr>
          <p:cNvSpPr/>
          <p:nvPr/>
        </p:nvSpPr>
        <p:spPr>
          <a:xfrm>
            <a:off x="4809744" y="6355080"/>
            <a:ext cx="5120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3" action="ppaction://hlinksldjump" tooltip="Volver al men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MENÚ</a:t>
            </a:r>
            <a:endParaRPr lang="en-US" sz="820" dirty="0"/>
          </a:p>
        </p:txBody>
      </p:sp>
      <p:sp>
        <p:nvSpPr>
          <p:cNvPr id="30" name="Shape 27">
            <a:hlinkClick r:id="rId4" tooltip="Ir a demo" action="ppaction://hlinksldjump"/>
          </p:cNvPr>
          <p:cNvSpPr/>
          <p:nvPr/>
        </p:nvSpPr>
        <p:spPr>
          <a:xfrm>
            <a:off x="5559552" y="6281928"/>
            <a:ext cx="713232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31" name="Text 28">
            <a:hlinkClick r:id="rId5" tooltip="Ir a demo" action="ppaction://hlinksldjump"/>
          </p:cNvPr>
          <p:cNvSpPr/>
          <p:nvPr/>
        </p:nvSpPr>
        <p:spPr>
          <a:xfrm>
            <a:off x="5669280" y="6355080"/>
            <a:ext cx="4937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5" action="ppaction://hlinksldjump" tooltip="Ir a de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</a:t>
            </a:r>
            <a:endParaRPr lang="en-US" sz="820" dirty="0"/>
          </a:p>
        </p:txBody>
      </p:sp>
      <p:sp>
        <p:nvSpPr>
          <p:cNvPr id="32" name="Shape 29">
            <a:hlinkClick r:id="rId6" tooltip="Ir al plan" action="ppaction://hlinksldjump"/>
          </p:cNvPr>
          <p:cNvSpPr/>
          <p:nvPr/>
        </p:nvSpPr>
        <p:spPr>
          <a:xfrm>
            <a:off x="6400800" y="6281928"/>
            <a:ext cx="658368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33" name="Text 30">
            <a:hlinkClick r:id="rId7" tooltip="Ir al plan" action="ppaction://hlinksldjump"/>
          </p:cNvPr>
          <p:cNvSpPr/>
          <p:nvPr/>
        </p:nvSpPr>
        <p:spPr>
          <a:xfrm>
            <a:off x="6510528" y="635508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7" action="ppaction://hlinksldjump" tooltip="Ir al pl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</a:t>
            </a:r>
            <a:endParaRPr lang="en-US" sz="820" dirty="0"/>
          </a:p>
        </p:txBody>
      </p:sp>
      <p:sp>
        <p:nvSpPr>
          <p:cNvPr id="34" name="Text 31"/>
          <p:cNvSpPr/>
          <p:nvPr/>
        </p:nvSpPr>
        <p:spPr>
          <a:xfrm>
            <a:off x="9052560" y="6345936"/>
            <a:ext cx="2011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10" dirty="0">
                <a:solidFill>
                  <a:srgbClr val="78857C"/>
                </a:solidFill>
              </a:rPr>
              <a:t>WHATSAPP</a:t>
            </a:r>
            <a:endParaRPr lang="en-US" sz="7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B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91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F3C7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 / COMPRADOR</a:t>
            </a:r>
            <a:endParaRPr lang="en-US" sz="82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046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Ruta del comprador: de “me interesa” a puja activa.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94360" y="1591056"/>
            <a:ext cx="6858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B9C5BA"/>
                </a:solidFill>
              </a:rPr>
              <a:t>Esto se debe mostrar en demo como una conversación real, no como teoría bonita.</a:t>
            </a:r>
            <a:endParaRPr lang="en-US" sz="1620" dirty="0"/>
          </a:p>
        </p:txBody>
      </p:sp>
      <p:sp>
        <p:nvSpPr>
          <p:cNvPr id="5" name="Shape 3"/>
          <p:cNvSpPr/>
          <p:nvPr/>
        </p:nvSpPr>
        <p:spPr>
          <a:xfrm>
            <a:off x="822960" y="1975104"/>
            <a:ext cx="3657600" cy="3840480"/>
          </a:xfrm>
          <a:prstGeom prst="roundRect">
            <a:avLst>
              <a:gd name="adj" fmla="val 2000"/>
            </a:avLst>
          </a:prstGeom>
          <a:solidFill>
            <a:srgbClr val="101917"/>
          </a:solidFill>
          <a:ln w="12700">
            <a:solidFill>
              <a:srgbClr val="91D47A">
                <a:alpha val="84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43000" y="2212848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1D47A"/>
                </a:solidFill>
              </a:rPr>
              <a:t>WhatsApp IA Suganus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1874520" y="2688336"/>
            <a:ext cx="2057400" cy="420624"/>
          </a:xfrm>
          <a:prstGeom prst="roundRect">
            <a:avLst>
              <a:gd name="adj" fmla="val 17391"/>
            </a:avLst>
          </a:prstGeom>
          <a:solidFill>
            <a:srgbClr val="27322D"/>
          </a:solidFill>
          <a:ln w="7620">
            <a:solidFill>
              <a:srgbClr val="78857C">
                <a:alpha val="4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002536" y="2798064"/>
            <a:ext cx="18013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F7F2E8"/>
                </a:solidFill>
              </a:rPr>
              <a:t>Busco 20 novillos de levante.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1124712" y="3346704"/>
            <a:ext cx="2377440" cy="420624"/>
          </a:xfrm>
          <a:prstGeom prst="roundRect">
            <a:avLst>
              <a:gd name="adj" fmla="val 17391"/>
            </a:avLst>
          </a:prstGeom>
          <a:solidFill>
            <a:srgbClr val="183123"/>
          </a:solidFill>
          <a:ln w="7620">
            <a:solidFill>
              <a:srgbClr val="91D47A">
                <a:alpha val="45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52728" y="3456432"/>
            <a:ext cx="21214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F7F2E8"/>
                </a:solidFill>
              </a:rPr>
              <a:t>Listo. ¿Presupuesto y zona de entrega?</a:t>
            </a:r>
            <a:endParaRPr lang="en-US" sz="920" dirty="0"/>
          </a:p>
        </p:txBody>
      </p:sp>
      <p:sp>
        <p:nvSpPr>
          <p:cNvPr id="11" name="Shape 9"/>
          <p:cNvSpPr/>
          <p:nvPr/>
        </p:nvSpPr>
        <p:spPr>
          <a:xfrm>
            <a:off x="1874520" y="4005072"/>
            <a:ext cx="2057400" cy="420624"/>
          </a:xfrm>
          <a:prstGeom prst="roundRect">
            <a:avLst>
              <a:gd name="adj" fmla="val 17391"/>
            </a:avLst>
          </a:prstGeom>
          <a:solidFill>
            <a:srgbClr val="27322D"/>
          </a:solidFill>
          <a:ln w="7620">
            <a:solidFill>
              <a:srgbClr val="78857C">
                <a:alpha val="45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002536" y="4114800"/>
            <a:ext cx="18013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F7F2E8"/>
                </a:solidFill>
              </a:rPr>
              <a:t>Hasta $X por kilo, entrega en Córdoba.</a:t>
            </a:r>
            <a:endParaRPr lang="en-US" sz="920" dirty="0"/>
          </a:p>
        </p:txBody>
      </p:sp>
      <p:sp>
        <p:nvSpPr>
          <p:cNvPr id="13" name="Shape 11"/>
          <p:cNvSpPr/>
          <p:nvPr/>
        </p:nvSpPr>
        <p:spPr>
          <a:xfrm>
            <a:off x="1124712" y="4663440"/>
            <a:ext cx="2377440" cy="420624"/>
          </a:xfrm>
          <a:prstGeom prst="roundRect">
            <a:avLst>
              <a:gd name="adj" fmla="val 17391"/>
            </a:avLst>
          </a:prstGeom>
          <a:solidFill>
            <a:srgbClr val="183123"/>
          </a:solidFill>
          <a:ln w="7620">
            <a:solidFill>
              <a:srgbClr val="91D47A">
                <a:alpha val="45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52728" y="4773168"/>
            <a:ext cx="21214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F7F2E8"/>
                </a:solidFill>
              </a:rPr>
              <a:t>Tengo 3 lotes que coinciden. ¿Deseas recibir ficha y recordatorio?</a:t>
            </a:r>
            <a:endParaRPr lang="en-US" sz="920" dirty="0"/>
          </a:p>
        </p:txBody>
      </p:sp>
      <p:sp>
        <p:nvSpPr>
          <p:cNvPr id="15" name="Shape 13"/>
          <p:cNvSpPr/>
          <p:nvPr/>
        </p:nvSpPr>
        <p:spPr>
          <a:xfrm>
            <a:off x="5138928" y="2121408"/>
            <a:ext cx="6217920" cy="621792"/>
          </a:xfrm>
          <a:prstGeom prst="roundRect">
            <a:avLst>
              <a:gd name="adj" fmla="val 11765"/>
            </a:avLst>
          </a:prstGeom>
          <a:solidFill>
            <a:srgbClr val="0D1714">
              <a:alpha val="94000"/>
            </a:srgbClr>
          </a:solidFill>
          <a:ln w="12700">
            <a:solidFill>
              <a:srgbClr val="F3C767">
                <a:alpha val="65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413248" y="2258568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3C767"/>
                </a:solidFill>
              </a:rPr>
              <a:t>Calificación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995160" y="2258568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B9C5BA"/>
                </a:solidFill>
              </a:rPr>
              <a:t>tipo de ganado, volumen, zona y presupuesto</a:t>
            </a:r>
            <a:endParaRPr lang="en-US" sz="1120" dirty="0"/>
          </a:p>
        </p:txBody>
      </p:sp>
      <p:sp>
        <p:nvSpPr>
          <p:cNvPr id="18" name="Shape 16"/>
          <p:cNvSpPr/>
          <p:nvPr/>
        </p:nvSpPr>
        <p:spPr>
          <a:xfrm>
            <a:off x="5138928" y="2990088"/>
            <a:ext cx="6217920" cy="621792"/>
          </a:xfrm>
          <a:prstGeom prst="roundRect">
            <a:avLst>
              <a:gd name="adj" fmla="val 11765"/>
            </a:avLst>
          </a:prstGeom>
          <a:solidFill>
            <a:srgbClr val="0D1714">
              <a:alpha val="94000"/>
            </a:srgbClr>
          </a:solidFill>
          <a:ln w="12700">
            <a:solidFill>
              <a:srgbClr val="91D47A">
                <a:alpha val="65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13248" y="3127248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1D47A"/>
                </a:solidFill>
              </a:rPr>
              <a:t>Matching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995160" y="3127248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B9C5BA"/>
                </a:solidFill>
              </a:rPr>
              <a:t>lotes sugeridos según interés y disponibilidad</a:t>
            </a:r>
            <a:endParaRPr lang="en-US" sz="1120" dirty="0"/>
          </a:p>
        </p:txBody>
      </p:sp>
      <p:sp>
        <p:nvSpPr>
          <p:cNvPr id="21" name="Shape 19"/>
          <p:cNvSpPr/>
          <p:nvPr/>
        </p:nvSpPr>
        <p:spPr>
          <a:xfrm>
            <a:off x="5138928" y="3858768"/>
            <a:ext cx="6217920" cy="621792"/>
          </a:xfrm>
          <a:prstGeom prst="roundRect">
            <a:avLst>
              <a:gd name="adj" fmla="val 11765"/>
            </a:avLst>
          </a:prstGeom>
          <a:solidFill>
            <a:srgbClr val="0D1714">
              <a:alpha val="94000"/>
            </a:srgbClr>
          </a:solidFill>
          <a:ln w="12700">
            <a:solidFill>
              <a:srgbClr val="F3C767">
                <a:alpha val="65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13248" y="3995928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3C767"/>
                </a:solidFill>
              </a:rPr>
              <a:t>Activación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6995160" y="3995928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B9C5BA"/>
                </a:solidFill>
              </a:rPr>
              <a:t>recordatorio, ficha y link de participación</a:t>
            </a:r>
            <a:endParaRPr lang="en-US" sz="1120" dirty="0"/>
          </a:p>
        </p:txBody>
      </p:sp>
      <p:sp>
        <p:nvSpPr>
          <p:cNvPr id="24" name="Shape 22"/>
          <p:cNvSpPr/>
          <p:nvPr/>
        </p:nvSpPr>
        <p:spPr>
          <a:xfrm>
            <a:off x="5138928" y="4727448"/>
            <a:ext cx="6217920" cy="621792"/>
          </a:xfrm>
          <a:prstGeom prst="roundRect">
            <a:avLst>
              <a:gd name="adj" fmla="val 11765"/>
            </a:avLst>
          </a:prstGeom>
          <a:solidFill>
            <a:srgbClr val="0D1714">
              <a:alpha val="94000"/>
            </a:srgbClr>
          </a:solidFill>
          <a:ln w="12700">
            <a:solidFill>
              <a:srgbClr val="91D47A">
                <a:alpha val="65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13248" y="4864608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1D47A"/>
                </a:solidFill>
              </a:rPr>
              <a:t>Seguimiento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6995160" y="4864608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B9C5BA"/>
                </a:solidFill>
              </a:rPr>
              <a:t>si no compró, queda segmentado para la próxima subasta</a:t>
            </a:r>
            <a:endParaRPr lang="en-US" sz="1120" dirty="0"/>
          </a:p>
        </p:txBody>
      </p:sp>
      <p:sp>
        <p:nvSpPr>
          <p:cNvPr id="27" name="Shape 25"/>
          <p:cNvSpPr/>
          <p:nvPr/>
        </p:nvSpPr>
        <p:spPr>
          <a:xfrm>
            <a:off x="530352" y="6163056"/>
            <a:ext cx="11109960" cy="0"/>
          </a:xfrm>
          <a:prstGeom prst="line">
            <a:avLst/>
          </a:prstGeom>
          <a:noFill/>
          <a:ln w="1016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66928" y="6336792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78857C"/>
                </a:solidFill>
              </a:rPr>
              <a:t>INTELIGENCIA 360</a:t>
            </a:r>
            <a:endParaRPr lang="en-US" sz="720" dirty="0"/>
          </a:p>
        </p:txBody>
      </p:sp>
      <p:sp>
        <p:nvSpPr>
          <p:cNvPr id="29" name="Shape 27">
            <a:hlinkClick r:id="rId1" tooltip="Volver al menú" action="ppaction://hlinksldjump"/>
          </p:cNvPr>
          <p:cNvSpPr/>
          <p:nvPr/>
        </p:nvSpPr>
        <p:spPr>
          <a:xfrm>
            <a:off x="4700016" y="6281928"/>
            <a:ext cx="731520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D6A64A">
                <a:alpha val="70000"/>
              </a:srgbClr>
            </a:solidFill>
            <a:prstDash val="solid"/>
          </a:ln>
        </p:spPr>
      </p:sp>
      <p:sp>
        <p:nvSpPr>
          <p:cNvPr id="30" name="Text 28">
            <a:hlinkClick r:id="rId2" tooltip="Volver al menú" action="ppaction://hlinksldjump"/>
          </p:cNvPr>
          <p:cNvSpPr/>
          <p:nvPr/>
        </p:nvSpPr>
        <p:spPr>
          <a:xfrm>
            <a:off x="4809744" y="6355080"/>
            <a:ext cx="5120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2" action="ppaction://hlinksldjump" tooltip="Volver al men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MENÚ</a:t>
            </a:r>
            <a:endParaRPr lang="en-US" sz="820" dirty="0"/>
          </a:p>
        </p:txBody>
      </p:sp>
      <p:sp>
        <p:nvSpPr>
          <p:cNvPr id="31" name="Shape 29">
            <a:hlinkClick r:id="rId3" tooltip="Ir a demo" action="ppaction://hlinksldjump"/>
          </p:cNvPr>
          <p:cNvSpPr/>
          <p:nvPr/>
        </p:nvSpPr>
        <p:spPr>
          <a:xfrm>
            <a:off x="5559552" y="6281928"/>
            <a:ext cx="713232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32" name="Text 30">
            <a:hlinkClick r:id="rId4" tooltip="Ir a demo" action="ppaction://hlinksldjump"/>
          </p:cNvPr>
          <p:cNvSpPr/>
          <p:nvPr/>
        </p:nvSpPr>
        <p:spPr>
          <a:xfrm>
            <a:off x="5669280" y="6355080"/>
            <a:ext cx="4937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4" action="ppaction://hlinksldjump" tooltip="Ir a de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</a:t>
            </a:r>
            <a:endParaRPr lang="en-US" sz="820" dirty="0"/>
          </a:p>
        </p:txBody>
      </p:sp>
      <p:sp>
        <p:nvSpPr>
          <p:cNvPr id="33" name="Shape 31">
            <a:hlinkClick r:id="rId5" tooltip="Ir al plan" action="ppaction://hlinksldjump"/>
          </p:cNvPr>
          <p:cNvSpPr/>
          <p:nvPr/>
        </p:nvSpPr>
        <p:spPr>
          <a:xfrm>
            <a:off x="6400800" y="6281928"/>
            <a:ext cx="658368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34" name="Text 32">
            <a:hlinkClick r:id="rId6" tooltip="Ir al plan" action="ppaction://hlinksldjump"/>
          </p:cNvPr>
          <p:cNvSpPr/>
          <p:nvPr/>
        </p:nvSpPr>
        <p:spPr>
          <a:xfrm>
            <a:off x="6510528" y="635508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6" action="ppaction://hlinksldjump" tooltip="Ir al pl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</a:t>
            </a:r>
            <a:endParaRPr lang="en-US" sz="820" dirty="0"/>
          </a:p>
        </p:txBody>
      </p:sp>
      <p:sp>
        <p:nvSpPr>
          <p:cNvPr id="35" name="Text 33"/>
          <p:cNvSpPr/>
          <p:nvPr/>
        </p:nvSpPr>
        <p:spPr>
          <a:xfrm>
            <a:off x="9052560" y="6345936"/>
            <a:ext cx="2011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10" dirty="0">
                <a:solidFill>
                  <a:srgbClr val="78857C"/>
                </a:solidFill>
              </a:rPr>
              <a:t>COMPRADOR</a:t>
            </a:r>
            <a:endParaRPr lang="en-US" sz="7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B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uganus_pro_loading_dark.pn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F3C7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 / VENDEDOR</a:t>
            </a:r>
            <a:endParaRPr lang="en-US" sz="820" dirty="0"/>
          </a:p>
        </p:txBody>
      </p:sp>
      <p:sp>
        <p:nvSpPr>
          <p:cNvPr id="4" name="Text 1"/>
          <p:cNvSpPr/>
          <p:nvPr/>
        </p:nvSpPr>
        <p:spPr>
          <a:xfrm>
            <a:off x="566928" y="758952"/>
            <a:ext cx="7955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Ruta del vendedor: lote ordenado desde el primer contacto.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594360" y="1618488"/>
            <a:ext cx="6766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B9C5BA"/>
                </a:solidFill>
              </a:rPr>
              <a:t>La IA captura datos, evita vacíos y deja la ficha lista para el equipo comercial.</a:t>
            </a:r>
            <a:endParaRPr lang="en-US" sz="1620" dirty="0"/>
          </a:p>
        </p:txBody>
      </p:sp>
      <p:sp>
        <p:nvSpPr>
          <p:cNvPr id="6" name="Shape 3"/>
          <p:cNvSpPr/>
          <p:nvPr/>
        </p:nvSpPr>
        <p:spPr>
          <a:xfrm>
            <a:off x="713232" y="4224528"/>
            <a:ext cx="2331720" cy="1078992"/>
          </a:xfrm>
          <a:prstGeom prst="roundRect">
            <a:avLst>
              <a:gd name="adj" fmla="val 6780"/>
            </a:avLst>
          </a:prstGeom>
          <a:solidFill>
            <a:srgbClr val="08100F">
              <a:alpha val="90000"/>
            </a:srgbClr>
          </a:solidFill>
          <a:ln w="12700">
            <a:solidFill>
              <a:srgbClr val="F3C767">
                <a:alpha val="82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77824" y="4453128"/>
            <a:ext cx="411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3C767"/>
                </a:solidFill>
              </a:rPr>
              <a:t>01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371600" y="43708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F7F2E8"/>
                </a:solidFill>
              </a:rPr>
              <a:t>Contacto</a:t>
            </a:r>
            <a:endParaRPr lang="en-US" sz="1420" dirty="0"/>
          </a:p>
        </p:txBody>
      </p:sp>
      <p:sp>
        <p:nvSpPr>
          <p:cNvPr id="9" name="Text 6"/>
          <p:cNvSpPr/>
          <p:nvPr/>
        </p:nvSpPr>
        <p:spPr>
          <a:xfrm>
            <a:off x="1371600" y="472744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B9C5BA"/>
                </a:solidFill>
              </a:rPr>
              <a:t>“Quiero vender 35 animales”</a:t>
            </a:r>
            <a:endParaRPr lang="en-US" sz="960" dirty="0"/>
          </a:p>
        </p:txBody>
      </p:sp>
      <p:sp>
        <p:nvSpPr>
          <p:cNvPr id="10" name="Shape 7"/>
          <p:cNvSpPr/>
          <p:nvPr/>
        </p:nvSpPr>
        <p:spPr>
          <a:xfrm>
            <a:off x="3502152" y="4224528"/>
            <a:ext cx="2331720" cy="1078992"/>
          </a:xfrm>
          <a:prstGeom prst="roundRect">
            <a:avLst>
              <a:gd name="adj" fmla="val 6780"/>
            </a:avLst>
          </a:prstGeom>
          <a:solidFill>
            <a:srgbClr val="08100F">
              <a:alpha val="90000"/>
            </a:srgbClr>
          </a:solidFill>
          <a:ln w="12700">
            <a:solidFill>
              <a:srgbClr val="91D47A">
                <a:alpha val="82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666744" y="4453128"/>
            <a:ext cx="411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1D47A"/>
                </a:solidFill>
              </a:rPr>
              <a:t>02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160520" y="43708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F7F2E8"/>
                </a:solidFill>
              </a:rPr>
              <a:t>Ficha</a:t>
            </a:r>
            <a:endParaRPr lang="en-US" sz="1420" dirty="0"/>
          </a:p>
        </p:txBody>
      </p:sp>
      <p:sp>
        <p:nvSpPr>
          <p:cNvPr id="13" name="Text 10"/>
          <p:cNvSpPr/>
          <p:nvPr/>
        </p:nvSpPr>
        <p:spPr>
          <a:xfrm>
            <a:off x="4160520" y="472744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B9C5BA"/>
                </a:solidFill>
              </a:rPr>
              <a:t>peso, edad, raza, ubicación, fotos</a:t>
            </a:r>
            <a:endParaRPr lang="en-US" sz="960" dirty="0"/>
          </a:p>
        </p:txBody>
      </p:sp>
      <p:sp>
        <p:nvSpPr>
          <p:cNvPr id="14" name="Shape 11"/>
          <p:cNvSpPr/>
          <p:nvPr/>
        </p:nvSpPr>
        <p:spPr>
          <a:xfrm>
            <a:off x="6291072" y="4224528"/>
            <a:ext cx="2331720" cy="1078992"/>
          </a:xfrm>
          <a:prstGeom prst="roundRect">
            <a:avLst>
              <a:gd name="adj" fmla="val 6780"/>
            </a:avLst>
          </a:prstGeom>
          <a:solidFill>
            <a:srgbClr val="08100F">
              <a:alpha val="90000"/>
            </a:srgbClr>
          </a:solidFill>
          <a:ln w="12700">
            <a:solidFill>
              <a:srgbClr val="F3C767">
                <a:alpha val="82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55664" y="4453128"/>
            <a:ext cx="411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3C767"/>
                </a:solidFill>
              </a:rPr>
              <a:t>03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949440" y="43708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F7F2E8"/>
                </a:solidFill>
              </a:rPr>
              <a:t>Validación</a:t>
            </a:r>
            <a:endParaRPr lang="en-US" sz="1420" dirty="0"/>
          </a:p>
        </p:txBody>
      </p:sp>
      <p:sp>
        <p:nvSpPr>
          <p:cNvPr id="17" name="Text 14"/>
          <p:cNvSpPr/>
          <p:nvPr/>
        </p:nvSpPr>
        <p:spPr>
          <a:xfrm>
            <a:off x="6949440" y="472744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B9C5BA"/>
                </a:solidFill>
              </a:rPr>
              <a:t>estado sanitario y documentos</a:t>
            </a:r>
            <a:endParaRPr lang="en-US" sz="960" dirty="0"/>
          </a:p>
        </p:txBody>
      </p:sp>
      <p:sp>
        <p:nvSpPr>
          <p:cNvPr id="18" name="Shape 15"/>
          <p:cNvSpPr/>
          <p:nvPr/>
        </p:nvSpPr>
        <p:spPr>
          <a:xfrm>
            <a:off x="9079992" y="4224528"/>
            <a:ext cx="2331720" cy="1078992"/>
          </a:xfrm>
          <a:prstGeom prst="roundRect">
            <a:avLst>
              <a:gd name="adj" fmla="val 6780"/>
            </a:avLst>
          </a:prstGeom>
          <a:solidFill>
            <a:srgbClr val="08100F">
              <a:alpha val="90000"/>
            </a:srgbClr>
          </a:solidFill>
          <a:ln w="12700">
            <a:solidFill>
              <a:srgbClr val="91D47A">
                <a:alpha val="82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244584" y="4453128"/>
            <a:ext cx="411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1D47A"/>
                </a:solidFill>
              </a:rPr>
              <a:t>04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9738360" y="43708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F7F2E8"/>
                </a:solidFill>
              </a:rPr>
              <a:t>Publicación</a:t>
            </a:r>
            <a:endParaRPr lang="en-US" sz="1420" dirty="0"/>
          </a:p>
        </p:txBody>
      </p:sp>
      <p:sp>
        <p:nvSpPr>
          <p:cNvPr id="21" name="Text 18"/>
          <p:cNvSpPr/>
          <p:nvPr/>
        </p:nvSpPr>
        <p:spPr>
          <a:xfrm>
            <a:off x="9738360" y="472744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B9C5BA"/>
                </a:solidFill>
              </a:rPr>
              <a:t>lote listo para promoción y subasta</a:t>
            </a:r>
            <a:endParaRPr lang="en-US" sz="960" dirty="0"/>
          </a:p>
        </p:txBody>
      </p:sp>
      <p:sp>
        <p:nvSpPr>
          <p:cNvPr id="22" name="Shape 19"/>
          <p:cNvSpPr/>
          <p:nvPr/>
        </p:nvSpPr>
        <p:spPr>
          <a:xfrm>
            <a:off x="530352" y="6163056"/>
            <a:ext cx="11109960" cy="0"/>
          </a:xfrm>
          <a:prstGeom prst="line">
            <a:avLst/>
          </a:prstGeom>
          <a:noFill/>
          <a:ln w="1016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66928" y="6336792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78857C"/>
                </a:solidFill>
              </a:rPr>
              <a:t>INTELIGENCIA 360</a:t>
            </a:r>
            <a:endParaRPr lang="en-US" sz="720" dirty="0"/>
          </a:p>
        </p:txBody>
      </p:sp>
      <p:sp>
        <p:nvSpPr>
          <p:cNvPr id="24" name="Shape 21">
            <a:hlinkClick r:id="rId2" tooltip="Volver al menú" action="ppaction://hlinksldjump"/>
          </p:cNvPr>
          <p:cNvSpPr/>
          <p:nvPr/>
        </p:nvSpPr>
        <p:spPr>
          <a:xfrm>
            <a:off x="4700016" y="6281928"/>
            <a:ext cx="731520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D6A64A">
                <a:alpha val="70000"/>
              </a:srgbClr>
            </a:solidFill>
            <a:prstDash val="solid"/>
          </a:ln>
        </p:spPr>
      </p:sp>
      <p:sp>
        <p:nvSpPr>
          <p:cNvPr id="25" name="Text 22">
            <a:hlinkClick r:id="rId3" tooltip="Volver al menú" action="ppaction://hlinksldjump"/>
          </p:cNvPr>
          <p:cNvSpPr/>
          <p:nvPr/>
        </p:nvSpPr>
        <p:spPr>
          <a:xfrm>
            <a:off x="4809744" y="6355080"/>
            <a:ext cx="5120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3" action="ppaction://hlinksldjump" tooltip="Volver al men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MENÚ</a:t>
            </a:r>
            <a:endParaRPr lang="en-US" sz="820" dirty="0"/>
          </a:p>
        </p:txBody>
      </p:sp>
      <p:sp>
        <p:nvSpPr>
          <p:cNvPr id="26" name="Shape 23">
            <a:hlinkClick r:id="rId4" tooltip="Ir a demo" action="ppaction://hlinksldjump"/>
          </p:cNvPr>
          <p:cNvSpPr/>
          <p:nvPr/>
        </p:nvSpPr>
        <p:spPr>
          <a:xfrm>
            <a:off x="5559552" y="6281928"/>
            <a:ext cx="713232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27" name="Text 24">
            <a:hlinkClick r:id="rId5" tooltip="Ir a demo" action="ppaction://hlinksldjump"/>
          </p:cNvPr>
          <p:cNvSpPr/>
          <p:nvPr/>
        </p:nvSpPr>
        <p:spPr>
          <a:xfrm>
            <a:off x="5669280" y="6355080"/>
            <a:ext cx="4937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5" action="ppaction://hlinksldjump" tooltip="Ir a de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</a:t>
            </a:r>
            <a:endParaRPr lang="en-US" sz="820" dirty="0"/>
          </a:p>
        </p:txBody>
      </p:sp>
      <p:sp>
        <p:nvSpPr>
          <p:cNvPr id="28" name="Shape 25">
            <a:hlinkClick r:id="rId6" tooltip="Ir al plan" action="ppaction://hlinksldjump"/>
          </p:cNvPr>
          <p:cNvSpPr/>
          <p:nvPr/>
        </p:nvSpPr>
        <p:spPr>
          <a:xfrm>
            <a:off x="6400800" y="6281928"/>
            <a:ext cx="658368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29" name="Text 26">
            <a:hlinkClick r:id="rId7" tooltip="Ir al plan" action="ppaction://hlinksldjump"/>
          </p:cNvPr>
          <p:cNvSpPr/>
          <p:nvPr/>
        </p:nvSpPr>
        <p:spPr>
          <a:xfrm>
            <a:off x="6510528" y="635508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7" action="ppaction://hlinksldjump" tooltip="Ir al pl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</a:t>
            </a:r>
            <a:endParaRPr lang="en-US" sz="820" dirty="0"/>
          </a:p>
        </p:txBody>
      </p:sp>
      <p:sp>
        <p:nvSpPr>
          <p:cNvPr id="30" name="Text 27"/>
          <p:cNvSpPr/>
          <p:nvPr/>
        </p:nvSpPr>
        <p:spPr>
          <a:xfrm>
            <a:off x="9052560" y="6345936"/>
            <a:ext cx="2011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10" dirty="0">
                <a:solidFill>
                  <a:srgbClr val="78857C"/>
                </a:solidFill>
              </a:rPr>
              <a:t>VENDEDOR</a:t>
            </a:r>
            <a:endParaRPr lang="en-US" sz="7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B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uganus_pro_command_dark.pn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F3C7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DE SUBASTA</a:t>
            </a:r>
            <a:endParaRPr lang="en-US" sz="820" dirty="0"/>
          </a:p>
        </p:txBody>
      </p:sp>
      <p:sp>
        <p:nvSpPr>
          <p:cNvPr id="4" name="Text 1"/>
          <p:cNvSpPr/>
          <p:nvPr/>
        </p:nvSpPr>
        <p:spPr>
          <a:xfrm>
            <a:off x="566928" y="758952"/>
            <a:ext cx="7863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día de subasta debe sentirse como cabina de mando.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594360" y="1618488"/>
            <a:ext cx="6629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B9C5BA"/>
                </a:solidFill>
              </a:rPr>
              <a:t>Lotes, asistentes, incidencias, pagos y logística visibles en una sola pantalla.</a:t>
            </a:r>
            <a:endParaRPr lang="en-US" sz="1620" dirty="0"/>
          </a:p>
        </p:txBody>
      </p:sp>
      <p:sp>
        <p:nvSpPr>
          <p:cNvPr id="6" name="Shape 3"/>
          <p:cNvSpPr/>
          <p:nvPr/>
        </p:nvSpPr>
        <p:spPr>
          <a:xfrm>
            <a:off x="685800" y="2267712"/>
            <a:ext cx="5212080" cy="3163824"/>
          </a:xfrm>
          <a:prstGeom prst="roundRect">
            <a:avLst>
              <a:gd name="adj" fmla="val 2312"/>
            </a:avLst>
          </a:prstGeom>
          <a:solidFill>
            <a:srgbClr val="08100F">
              <a:alpha val="84000"/>
            </a:srgbClr>
          </a:solidFill>
          <a:ln w="12700">
            <a:solidFill>
              <a:srgbClr val="F3C767">
                <a:alpha val="84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05840" y="2633472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3C767"/>
                </a:solidFill>
              </a:rPr>
              <a:t>Lotes activos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3429000" y="263347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dirty="0">
                <a:solidFill>
                  <a:srgbClr val="B9C5BA"/>
                </a:solidFill>
              </a:rPr>
              <a:t>publicados y en pista</a:t>
            </a:r>
            <a:endParaRPr lang="en-US" sz="1030" dirty="0"/>
          </a:p>
        </p:txBody>
      </p:sp>
      <p:sp>
        <p:nvSpPr>
          <p:cNvPr id="9" name="Text 6"/>
          <p:cNvSpPr/>
          <p:nvPr/>
        </p:nvSpPr>
        <p:spPr>
          <a:xfrm>
            <a:off x="1005840" y="310896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91D47A"/>
                </a:solidFill>
              </a:rPr>
              <a:t>Compradores conectados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3429000" y="310896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dirty="0">
                <a:solidFill>
                  <a:srgbClr val="B9C5BA"/>
                </a:solidFill>
              </a:rPr>
              <a:t>paletas activas</a:t>
            </a:r>
            <a:endParaRPr lang="en-US" sz="1030" dirty="0"/>
          </a:p>
        </p:txBody>
      </p:sp>
      <p:sp>
        <p:nvSpPr>
          <p:cNvPr id="11" name="Text 8"/>
          <p:cNvSpPr/>
          <p:nvPr/>
        </p:nvSpPr>
        <p:spPr>
          <a:xfrm>
            <a:off x="1005840" y="3584448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3C767"/>
                </a:solidFill>
              </a:rPr>
              <a:t>Pujas por lote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3429000" y="3584448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dirty="0">
                <a:solidFill>
                  <a:srgbClr val="B9C5BA"/>
                </a:solidFill>
              </a:rPr>
              <a:t>tracción en tiempo real</a:t>
            </a:r>
            <a:endParaRPr lang="en-US" sz="1030" dirty="0"/>
          </a:p>
        </p:txBody>
      </p:sp>
      <p:sp>
        <p:nvSpPr>
          <p:cNvPr id="13" name="Text 10"/>
          <p:cNvSpPr/>
          <p:nvPr/>
        </p:nvSpPr>
        <p:spPr>
          <a:xfrm>
            <a:off x="1005840" y="4059936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91D47A"/>
                </a:solidFill>
              </a:rPr>
              <a:t>Incidencias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3429000" y="4059936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dirty="0">
                <a:solidFill>
                  <a:srgbClr val="B9C5BA"/>
                </a:solidFill>
              </a:rPr>
              <a:t>soporte y novedades</a:t>
            </a:r>
            <a:endParaRPr lang="en-US" sz="1030" dirty="0"/>
          </a:p>
        </p:txBody>
      </p:sp>
      <p:sp>
        <p:nvSpPr>
          <p:cNvPr id="15" name="Text 12"/>
          <p:cNvSpPr/>
          <p:nvPr/>
        </p:nvSpPr>
        <p:spPr>
          <a:xfrm>
            <a:off x="1005840" y="4535424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3C767"/>
                </a:solidFill>
              </a:rPr>
              <a:t>Cierre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3429000" y="4535424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dirty="0">
                <a:solidFill>
                  <a:srgbClr val="B9C5BA"/>
                </a:solidFill>
              </a:rPr>
              <a:t>valor, comprador y estado</a:t>
            </a:r>
            <a:endParaRPr lang="en-US" sz="1030" dirty="0"/>
          </a:p>
        </p:txBody>
      </p:sp>
      <p:sp>
        <p:nvSpPr>
          <p:cNvPr id="17" name="Shape 14"/>
          <p:cNvSpPr/>
          <p:nvPr/>
        </p:nvSpPr>
        <p:spPr>
          <a:xfrm>
            <a:off x="7315200" y="4251960"/>
            <a:ext cx="3474720" cy="1078992"/>
          </a:xfrm>
          <a:prstGeom prst="roundRect">
            <a:avLst>
              <a:gd name="adj" fmla="val 6780"/>
            </a:avLst>
          </a:prstGeom>
          <a:solidFill>
            <a:srgbClr val="0A1210">
              <a:alpha val="88000"/>
            </a:srgbClr>
          </a:solidFill>
          <a:ln w="12700">
            <a:solidFill>
              <a:srgbClr val="91D47A">
                <a:alpha val="80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607808" y="4526280"/>
            <a:ext cx="292608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380" b="1" dirty="0">
                <a:solidFill>
                  <a:srgbClr val="F7F2E8"/>
                </a:solidFill>
              </a:rPr>
              <a:t>Pregunta gerencial:</a:t>
            </a:r>
            <a:endParaRPr lang="en-US" sz="1380" dirty="0"/>
          </a:p>
          <a:p>
            <a:pPr algn="l" indent="0" marL="0">
              <a:buNone/>
            </a:pPr>
            <a:r>
              <a:rPr lang="en-US" sz="1380" b="1" dirty="0">
                <a:solidFill>
                  <a:srgbClr val="F7F2E8"/>
                </a:solidFill>
              </a:rPr>
              <a:t>“¿Qué lotes se movieron mejor y qué compradores quedaron calientes?”</a:t>
            </a:r>
            <a:endParaRPr lang="en-US" sz="1380" dirty="0"/>
          </a:p>
        </p:txBody>
      </p:sp>
      <p:sp>
        <p:nvSpPr>
          <p:cNvPr id="19" name="Shape 16"/>
          <p:cNvSpPr/>
          <p:nvPr/>
        </p:nvSpPr>
        <p:spPr>
          <a:xfrm>
            <a:off x="530352" y="6163056"/>
            <a:ext cx="11109960" cy="0"/>
          </a:xfrm>
          <a:prstGeom prst="line">
            <a:avLst/>
          </a:prstGeom>
          <a:noFill/>
          <a:ln w="1016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66928" y="6336792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78857C"/>
                </a:solidFill>
              </a:rPr>
              <a:t>INTELIGENCIA 360</a:t>
            </a:r>
            <a:endParaRPr lang="en-US" sz="720" dirty="0"/>
          </a:p>
        </p:txBody>
      </p:sp>
      <p:sp>
        <p:nvSpPr>
          <p:cNvPr id="21" name="Shape 18">
            <a:hlinkClick r:id="rId2" tooltip="Volver al menú" action="ppaction://hlinksldjump"/>
          </p:cNvPr>
          <p:cNvSpPr/>
          <p:nvPr/>
        </p:nvSpPr>
        <p:spPr>
          <a:xfrm>
            <a:off x="4700016" y="6281928"/>
            <a:ext cx="731520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D6A64A">
                <a:alpha val="70000"/>
              </a:srgbClr>
            </a:solidFill>
            <a:prstDash val="solid"/>
          </a:ln>
        </p:spPr>
      </p:sp>
      <p:sp>
        <p:nvSpPr>
          <p:cNvPr id="22" name="Text 19">
            <a:hlinkClick r:id="rId3" tooltip="Volver al menú" action="ppaction://hlinksldjump"/>
          </p:cNvPr>
          <p:cNvSpPr/>
          <p:nvPr/>
        </p:nvSpPr>
        <p:spPr>
          <a:xfrm>
            <a:off x="4809744" y="6355080"/>
            <a:ext cx="5120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3" action="ppaction://hlinksldjump" tooltip="Volver al men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MENÚ</a:t>
            </a:r>
            <a:endParaRPr lang="en-US" sz="820" dirty="0"/>
          </a:p>
        </p:txBody>
      </p:sp>
      <p:sp>
        <p:nvSpPr>
          <p:cNvPr id="23" name="Shape 20">
            <a:hlinkClick r:id="rId4" tooltip="Ir a demo" action="ppaction://hlinksldjump"/>
          </p:cNvPr>
          <p:cNvSpPr/>
          <p:nvPr/>
        </p:nvSpPr>
        <p:spPr>
          <a:xfrm>
            <a:off x="5559552" y="6281928"/>
            <a:ext cx="713232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24" name="Text 21">
            <a:hlinkClick r:id="rId5" tooltip="Ir a demo" action="ppaction://hlinksldjump"/>
          </p:cNvPr>
          <p:cNvSpPr/>
          <p:nvPr/>
        </p:nvSpPr>
        <p:spPr>
          <a:xfrm>
            <a:off x="5669280" y="6355080"/>
            <a:ext cx="4937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5" action="ppaction://hlinksldjump" tooltip="Ir a de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</a:t>
            </a:r>
            <a:endParaRPr lang="en-US" sz="820" dirty="0"/>
          </a:p>
        </p:txBody>
      </p:sp>
      <p:sp>
        <p:nvSpPr>
          <p:cNvPr id="25" name="Shape 22">
            <a:hlinkClick r:id="rId6" tooltip="Ir al plan" action="ppaction://hlinksldjump"/>
          </p:cNvPr>
          <p:cNvSpPr/>
          <p:nvPr/>
        </p:nvSpPr>
        <p:spPr>
          <a:xfrm>
            <a:off x="6400800" y="6281928"/>
            <a:ext cx="658368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26" name="Text 23">
            <a:hlinkClick r:id="rId7" tooltip="Ir al plan" action="ppaction://hlinksldjump"/>
          </p:cNvPr>
          <p:cNvSpPr/>
          <p:nvPr/>
        </p:nvSpPr>
        <p:spPr>
          <a:xfrm>
            <a:off x="6510528" y="635508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7" action="ppaction://hlinksldjump" tooltip="Ir al pl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</a:t>
            </a:r>
            <a:endParaRPr lang="en-US" sz="820" dirty="0"/>
          </a:p>
        </p:txBody>
      </p:sp>
      <p:sp>
        <p:nvSpPr>
          <p:cNvPr id="27" name="Text 24"/>
          <p:cNvSpPr/>
          <p:nvPr/>
        </p:nvSpPr>
        <p:spPr>
          <a:xfrm>
            <a:off x="9052560" y="6345936"/>
            <a:ext cx="2011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10" dirty="0">
                <a:solidFill>
                  <a:srgbClr val="78857C"/>
                </a:solidFill>
              </a:rPr>
              <a:t>SUBASTA</a:t>
            </a:r>
            <a:endParaRPr lang="en-US" sz="7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B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91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F3C7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FINANCIERO / CARTERA</a:t>
            </a:r>
            <a:endParaRPr lang="en-US" sz="82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046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Después de la puja viene la plata. Ahí no se improvisa.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94360" y="1591056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B9C5BA"/>
                </a:solidFill>
              </a:rPr>
              <a:t>La IA y el tablero ayudan a cerrar, cobrar, conciliar y alertar riesgos.</a:t>
            </a:r>
            <a:endParaRPr lang="en-US" sz="1620" dirty="0"/>
          </a:p>
        </p:txBody>
      </p:sp>
      <p:sp>
        <p:nvSpPr>
          <p:cNvPr id="5" name="Shape 3"/>
          <p:cNvSpPr/>
          <p:nvPr/>
        </p:nvSpPr>
        <p:spPr>
          <a:xfrm>
            <a:off x="658368" y="2304288"/>
            <a:ext cx="2331720" cy="2240280"/>
          </a:xfrm>
          <a:prstGeom prst="roundRect">
            <a:avLst>
              <a:gd name="adj" fmla="val 3265"/>
            </a:avLst>
          </a:prstGeom>
          <a:solidFill>
            <a:srgbClr val="111B18">
              <a:alpha val="97000"/>
            </a:srgbClr>
          </a:solidFill>
          <a:ln w="12700">
            <a:solidFill>
              <a:srgbClr val="F3C767">
                <a:alpha val="82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9536" y="26060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3C767"/>
                </a:solidFill>
              </a:rPr>
              <a:t>Cierre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859536" y="3127248"/>
            <a:ext cx="187452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F7F2E8"/>
                </a:solidFill>
              </a:rPr>
              <a:t>comprador, vendedor, valor final, condiciones</a:t>
            </a:r>
            <a:endParaRPr lang="en-US" sz="1280" dirty="0"/>
          </a:p>
        </p:txBody>
      </p:sp>
      <p:sp>
        <p:nvSpPr>
          <p:cNvPr id="8" name="Shape 6"/>
          <p:cNvSpPr/>
          <p:nvPr/>
        </p:nvSpPr>
        <p:spPr>
          <a:xfrm>
            <a:off x="3511296" y="2304288"/>
            <a:ext cx="2331720" cy="2240280"/>
          </a:xfrm>
          <a:prstGeom prst="roundRect">
            <a:avLst>
              <a:gd name="adj" fmla="val 3265"/>
            </a:avLst>
          </a:prstGeom>
          <a:solidFill>
            <a:srgbClr val="111B18">
              <a:alpha val="97000"/>
            </a:srgbClr>
          </a:solidFill>
          <a:ln w="12700">
            <a:solidFill>
              <a:srgbClr val="91D47A">
                <a:alpha val="82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12464" y="26060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91D47A"/>
                </a:solidFill>
              </a:rPr>
              <a:t>Recaudo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3712464" y="3127248"/>
            <a:ext cx="187452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F7F2E8"/>
                </a:solidFill>
              </a:rPr>
              <a:t>estado de pago, abonos, vencimientos</a:t>
            </a:r>
            <a:endParaRPr lang="en-US" sz="1280" dirty="0"/>
          </a:p>
        </p:txBody>
      </p:sp>
      <p:sp>
        <p:nvSpPr>
          <p:cNvPr id="11" name="Shape 9"/>
          <p:cNvSpPr/>
          <p:nvPr/>
        </p:nvSpPr>
        <p:spPr>
          <a:xfrm>
            <a:off x="6364224" y="2304288"/>
            <a:ext cx="2331720" cy="2240280"/>
          </a:xfrm>
          <a:prstGeom prst="roundRect">
            <a:avLst>
              <a:gd name="adj" fmla="val 3265"/>
            </a:avLst>
          </a:prstGeom>
          <a:solidFill>
            <a:srgbClr val="111B18">
              <a:alpha val="97000"/>
            </a:srgbClr>
          </a:solidFill>
          <a:ln w="12700">
            <a:solidFill>
              <a:srgbClr val="F3C767">
                <a:alpha val="82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65392" y="26060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3C767"/>
                </a:solidFill>
              </a:rPr>
              <a:t>Conciliación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6565392" y="3127248"/>
            <a:ext cx="187452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F7F2E8"/>
                </a:solidFill>
              </a:rPr>
              <a:t>cruce con banco / ERP / registro interno</a:t>
            </a:r>
            <a:endParaRPr lang="en-US" sz="1280" dirty="0"/>
          </a:p>
        </p:txBody>
      </p:sp>
      <p:sp>
        <p:nvSpPr>
          <p:cNvPr id="14" name="Shape 12"/>
          <p:cNvSpPr/>
          <p:nvPr/>
        </p:nvSpPr>
        <p:spPr>
          <a:xfrm>
            <a:off x="9217152" y="2304288"/>
            <a:ext cx="2331720" cy="2240280"/>
          </a:xfrm>
          <a:prstGeom prst="roundRect">
            <a:avLst>
              <a:gd name="adj" fmla="val 3265"/>
            </a:avLst>
          </a:prstGeom>
          <a:solidFill>
            <a:srgbClr val="111B18">
              <a:alpha val="97000"/>
            </a:srgbClr>
          </a:solidFill>
          <a:ln w="12700">
            <a:solidFill>
              <a:srgbClr val="91D47A">
                <a:alpha val="82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0" y="26060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91D47A"/>
                </a:solidFill>
              </a:rPr>
              <a:t>Alertas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9418320" y="3127248"/>
            <a:ext cx="187452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F7F2E8"/>
                </a:solidFill>
              </a:rPr>
              <a:t>cartera vencida, riesgo, prioridad de cobro</a:t>
            </a:r>
            <a:endParaRPr lang="en-US" sz="1280" dirty="0"/>
          </a:p>
        </p:txBody>
      </p:sp>
      <p:sp>
        <p:nvSpPr>
          <p:cNvPr id="17" name="Shape 15"/>
          <p:cNvSpPr/>
          <p:nvPr/>
        </p:nvSpPr>
        <p:spPr>
          <a:xfrm>
            <a:off x="914400" y="5074920"/>
            <a:ext cx="10241280" cy="658368"/>
          </a:xfrm>
          <a:prstGeom prst="roundRect">
            <a:avLst>
              <a:gd name="adj" fmla="val 11111"/>
            </a:avLst>
          </a:prstGeom>
          <a:solidFill>
            <a:srgbClr val="08110F">
              <a:alpha val="88000"/>
            </a:srgbClr>
          </a:solidFill>
          <a:ln w="12700">
            <a:solidFill>
              <a:srgbClr val="F3C767">
                <a:alpha val="7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234440" y="5294376"/>
            <a:ext cx="941832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7F2E8"/>
                </a:solidFill>
              </a:rPr>
              <a:t>El dueño no necesita “esperar el reporte”. Debe poder preguntar por WhatsApp cuánto se vendió, cuánto se cobró y qué está pendiente.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530352" y="6163056"/>
            <a:ext cx="11109960" cy="0"/>
          </a:xfrm>
          <a:prstGeom prst="line">
            <a:avLst/>
          </a:prstGeom>
          <a:noFill/>
          <a:ln w="1016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6928" y="6336792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78857C"/>
                </a:solidFill>
              </a:rPr>
              <a:t>INTELIGENCIA 360</a:t>
            </a:r>
            <a:endParaRPr lang="en-US" sz="720" dirty="0"/>
          </a:p>
        </p:txBody>
      </p:sp>
      <p:sp>
        <p:nvSpPr>
          <p:cNvPr id="21" name="Shape 19">
            <a:hlinkClick r:id="rId1" tooltip="Volver al menú" action="ppaction://hlinksldjump"/>
          </p:cNvPr>
          <p:cNvSpPr/>
          <p:nvPr/>
        </p:nvSpPr>
        <p:spPr>
          <a:xfrm>
            <a:off x="4700016" y="6281928"/>
            <a:ext cx="731520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D6A64A">
                <a:alpha val="70000"/>
              </a:srgbClr>
            </a:solidFill>
            <a:prstDash val="solid"/>
          </a:ln>
        </p:spPr>
      </p:sp>
      <p:sp>
        <p:nvSpPr>
          <p:cNvPr id="22" name="Text 20">
            <a:hlinkClick r:id="rId2" tooltip="Volver al menú" action="ppaction://hlinksldjump"/>
          </p:cNvPr>
          <p:cNvSpPr/>
          <p:nvPr/>
        </p:nvSpPr>
        <p:spPr>
          <a:xfrm>
            <a:off x="4809744" y="6355080"/>
            <a:ext cx="5120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2" action="ppaction://hlinksldjump" tooltip="Volver al men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MENÚ</a:t>
            </a:r>
            <a:endParaRPr lang="en-US" sz="820" dirty="0"/>
          </a:p>
        </p:txBody>
      </p:sp>
      <p:sp>
        <p:nvSpPr>
          <p:cNvPr id="23" name="Shape 21">
            <a:hlinkClick r:id="rId3" tooltip="Ir a demo" action="ppaction://hlinksldjump"/>
          </p:cNvPr>
          <p:cNvSpPr/>
          <p:nvPr/>
        </p:nvSpPr>
        <p:spPr>
          <a:xfrm>
            <a:off x="5559552" y="6281928"/>
            <a:ext cx="713232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24" name="Text 22">
            <a:hlinkClick r:id="rId4" tooltip="Ir a demo" action="ppaction://hlinksldjump"/>
          </p:cNvPr>
          <p:cNvSpPr/>
          <p:nvPr/>
        </p:nvSpPr>
        <p:spPr>
          <a:xfrm>
            <a:off x="5669280" y="6355080"/>
            <a:ext cx="4937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4" action="ppaction://hlinksldjump" tooltip="Ir a de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</a:t>
            </a:r>
            <a:endParaRPr lang="en-US" sz="820" dirty="0"/>
          </a:p>
        </p:txBody>
      </p:sp>
      <p:sp>
        <p:nvSpPr>
          <p:cNvPr id="25" name="Shape 23">
            <a:hlinkClick r:id="rId5" tooltip="Ir al plan" action="ppaction://hlinksldjump"/>
          </p:cNvPr>
          <p:cNvSpPr/>
          <p:nvPr/>
        </p:nvSpPr>
        <p:spPr>
          <a:xfrm>
            <a:off x="6400800" y="6281928"/>
            <a:ext cx="658368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26" name="Text 24">
            <a:hlinkClick r:id="rId6" tooltip="Ir al plan" action="ppaction://hlinksldjump"/>
          </p:cNvPr>
          <p:cNvSpPr/>
          <p:nvPr/>
        </p:nvSpPr>
        <p:spPr>
          <a:xfrm>
            <a:off x="6510528" y="635508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6" action="ppaction://hlinksldjump" tooltip="Ir al pl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</a:t>
            </a:r>
            <a:endParaRPr lang="en-US" sz="820" dirty="0"/>
          </a:p>
        </p:txBody>
      </p:sp>
      <p:sp>
        <p:nvSpPr>
          <p:cNvPr id="27" name="Text 25"/>
          <p:cNvSpPr/>
          <p:nvPr/>
        </p:nvSpPr>
        <p:spPr>
          <a:xfrm>
            <a:off x="9052560" y="6345936"/>
            <a:ext cx="2011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10" dirty="0">
                <a:solidFill>
                  <a:srgbClr val="78857C"/>
                </a:solidFill>
              </a:rPr>
              <a:t>FINANCIERO</a:t>
            </a:r>
            <a:endParaRPr lang="en-US" sz="7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0B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uganus_pro_loading_dark.pn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F3C7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LOGÍSTICA + CALIDAD</a:t>
            </a:r>
            <a:endParaRPr lang="en-US" sz="820" dirty="0"/>
          </a:p>
        </p:txBody>
      </p:sp>
      <p:sp>
        <p:nvSpPr>
          <p:cNvPr id="4" name="Text 1"/>
          <p:cNvSpPr/>
          <p:nvPr/>
        </p:nvSpPr>
        <p:spPr>
          <a:xfrm>
            <a:off x="566928" y="758952"/>
            <a:ext cx="7132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confianza se protege con trazabilidad.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594360" y="1591056"/>
            <a:ext cx="6720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B9C5BA"/>
                </a:solidFill>
              </a:rPr>
              <a:t>Ingreso, estado del animal, transporte, entrega y evidencia. Menos llamadas perdidas. Más control.</a:t>
            </a:r>
            <a:endParaRPr lang="en-US" sz="1620" dirty="0"/>
          </a:p>
        </p:txBody>
      </p:sp>
      <p:sp>
        <p:nvSpPr>
          <p:cNvPr id="6" name="Shape 3"/>
          <p:cNvSpPr/>
          <p:nvPr/>
        </p:nvSpPr>
        <p:spPr>
          <a:xfrm>
            <a:off x="685800" y="4343400"/>
            <a:ext cx="2304288" cy="914400"/>
          </a:xfrm>
          <a:prstGeom prst="roundRect">
            <a:avLst>
              <a:gd name="adj" fmla="val 8000"/>
            </a:avLst>
          </a:prstGeom>
          <a:solidFill>
            <a:srgbClr val="08100F">
              <a:alpha val="88000"/>
            </a:srgbClr>
          </a:solidFill>
          <a:ln w="12700">
            <a:solidFill>
              <a:srgbClr val="F3C767">
                <a:alpha val="80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50392" y="4599432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C767"/>
                </a:solidFill>
              </a:rPr>
              <a:t>Ingreso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850392" y="4892040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B9C5BA"/>
                </a:solidFill>
              </a:rPr>
              <a:t>checklist, fotos, peso, procedencia</a:t>
            </a:r>
            <a:endParaRPr lang="en-US" sz="890" dirty="0"/>
          </a:p>
        </p:txBody>
      </p:sp>
      <p:sp>
        <p:nvSpPr>
          <p:cNvPr id="9" name="Shape 6"/>
          <p:cNvSpPr/>
          <p:nvPr/>
        </p:nvSpPr>
        <p:spPr>
          <a:xfrm>
            <a:off x="3474720" y="4343400"/>
            <a:ext cx="2304288" cy="914400"/>
          </a:xfrm>
          <a:prstGeom prst="roundRect">
            <a:avLst>
              <a:gd name="adj" fmla="val 8000"/>
            </a:avLst>
          </a:prstGeom>
          <a:solidFill>
            <a:srgbClr val="08100F">
              <a:alpha val="88000"/>
            </a:srgbClr>
          </a:solidFill>
          <a:ln w="12700">
            <a:solidFill>
              <a:srgbClr val="91D47A">
                <a:alpha val="8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39312" y="4599432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91D47A"/>
                </a:solidFill>
              </a:rPr>
              <a:t>Movimiento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3639312" y="4892040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B9C5BA"/>
                </a:solidFill>
              </a:rPr>
              <a:t>transportador, ruta, hora estimada</a:t>
            </a:r>
            <a:endParaRPr lang="en-US" sz="890" dirty="0"/>
          </a:p>
        </p:txBody>
      </p:sp>
      <p:sp>
        <p:nvSpPr>
          <p:cNvPr id="12" name="Shape 9"/>
          <p:cNvSpPr/>
          <p:nvPr/>
        </p:nvSpPr>
        <p:spPr>
          <a:xfrm>
            <a:off x="6263640" y="4343400"/>
            <a:ext cx="2304288" cy="914400"/>
          </a:xfrm>
          <a:prstGeom prst="roundRect">
            <a:avLst>
              <a:gd name="adj" fmla="val 8000"/>
            </a:avLst>
          </a:prstGeom>
          <a:solidFill>
            <a:srgbClr val="08100F">
              <a:alpha val="88000"/>
            </a:srgbClr>
          </a:solidFill>
          <a:ln w="12700">
            <a:solidFill>
              <a:srgbClr val="F3C767">
                <a:alpha val="8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28232" y="4599432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C767"/>
                </a:solidFill>
              </a:rPr>
              <a:t>Novedad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6428232" y="4892040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B9C5BA"/>
                </a:solidFill>
              </a:rPr>
              <a:t>alerta automática al responsable</a:t>
            </a:r>
            <a:endParaRPr lang="en-US" sz="890" dirty="0"/>
          </a:p>
        </p:txBody>
      </p:sp>
      <p:sp>
        <p:nvSpPr>
          <p:cNvPr id="15" name="Shape 12"/>
          <p:cNvSpPr/>
          <p:nvPr/>
        </p:nvSpPr>
        <p:spPr>
          <a:xfrm>
            <a:off x="9052560" y="4343400"/>
            <a:ext cx="2304288" cy="914400"/>
          </a:xfrm>
          <a:prstGeom prst="roundRect">
            <a:avLst>
              <a:gd name="adj" fmla="val 8000"/>
            </a:avLst>
          </a:prstGeom>
          <a:solidFill>
            <a:srgbClr val="08100F">
              <a:alpha val="88000"/>
            </a:srgbClr>
          </a:solidFill>
          <a:ln w="12700">
            <a:solidFill>
              <a:srgbClr val="91D47A">
                <a:alpha val="8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217152" y="4599432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91D47A"/>
                </a:solidFill>
              </a:rPr>
              <a:t>Entrega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9217152" y="4892040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B9C5BA"/>
                </a:solidFill>
              </a:rPr>
              <a:t>evidencia, cierre y satisfacción</a:t>
            </a:r>
            <a:endParaRPr lang="en-US" sz="890" dirty="0"/>
          </a:p>
        </p:txBody>
      </p:sp>
      <p:sp>
        <p:nvSpPr>
          <p:cNvPr id="18" name="Shape 15"/>
          <p:cNvSpPr/>
          <p:nvPr/>
        </p:nvSpPr>
        <p:spPr>
          <a:xfrm>
            <a:off x="530352" y="6163056"/>
            <a:ext cx="11109960" cy="0"/>
          </a:xfrm>
          <a:prstGeom prst="line">
            <a:avLst/>
          </a:prstGeom>
          <a:noFill/>
          <a:ln w="1016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66928" y="6336792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78857C"/>
                </a:solidFill>
              </a:rPr>
              <a:t>INTELIGENCIA 360</a:t>
            </a:r>
            <a:endParaRPr lang="en-US" sz="720" dirty="0"/>
          </a:p>
        </p:txBody>
      </p:sp>
      <p:sp>
        <p:nvSpPr>
          <p:cNvPr id="20" name="Shape 17">
            <a:hlinkClick r:id="rId2" tooltip="Volver al menú" action="ppaction://hlinksldjump"/>
          </p:cNvPr>
          <p:cNvSpPr/>
          <p:nvPr/>
        </p:nvSpPr>
        <p:spPr>
          <a:xfrm>
            <a:off x="4700016" y="6281928"/>
            <a:ext cx="731520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D6A64A">
                <a:alpha val="70000"/>
              </a:srgbClr>
            </a:solidFill>
            <a:prstDash val="solid"/>
          </a:ln>
        </p:spPr>
      </p:sp>
      <p:sp>
        <p:nvSpPr>
          <p:cNvPr id="21" name="Text 18">
            <a:hlinkClick r:id="rId3" tooltip="Volver al menú" action="ppaction://hlinksldjump"/>
          </p:cNvPr>
          <p:cNvSpPr/>
          <p:nvPr/>
        </p:nvSpPr>
        <p:spPr>
          <a:xfrm>
            <a:off x="4809744" y="6355080"/>
            <a:ext cx="5120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3" action="ppaction://hlinksldjump" tooltip="Volver al men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MENÚ</a:t>
            </a:r>
            <a:endParaRPr lang="en-US" sz="820" dirty="0"/>
          </a:p>
        </p:txBody>
      </p:sp>
      <p:sp>
        <p:nvSpPr>
          <p:cNvPr id="22" name="Shape 19">
            <a:hlinkClick r:id="rId4" tooltip="Ir a demo" action="ppaction://hlinksldjump"/>
          </p:cNvPr>
          <p:cNvSpPr/>
          <p:nvPr/>
        </p:nvSpPr>
        <p:spPr>
          <a:xfrm>
            <a:off x="5559552" y="6281928"/>
            <a:ext cx="713232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23" name="Text 20">
            <a:hlinkClick r:id="rId5" tooltip="Ir a demo" action="ppaction://hlinksldjump"/>
          </p:cNvPr>
          <p:cNvSpPr/>
          <p:nvPr/>
        </p:nvSpPr>
        <p:spPr>
          <a:xfrm>
            <a:off x="5669280" y="6355080"/>
            <a:ext cx="4937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5" action="ppaction://hlinksldjump" tooltip="Ir a de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</a:t>
            </a:r>
            <a:endParaRPr lang="en-US" sz="820" dirty="0"/>
          </a:p>
        </p:txBody>
      </p:sp>
      <p:sp>
        <p:nvSpPr>
          <p:cNvPr id="24" name="Shape 21">
            <a:hlinkClick r:id="rId6" tooltip="Ir al plan" action="ppaction://hlinksldjump"/>
          </p:cNvPr>
          <p:cNvSpPr/>
          <p:nvPr/>
        </p:nvSpPr>
        <p:spPr>
          <a:xfrm>
            <a:off x="6400800" y="6281928"/>
            <a:ext cx="658368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25" name="Text 22">
            <a:hlinkClick r:id="rId7" tooltip="Ir al plan" action="ppaction://hlinksldjump"/>
          </p:cNvPr>
          <p:cNvSpPr/>
          <p:nvPr/>
        </p:nvSpPr>
        <p:spPr>
          <a:xfrm>
            <a:off x="6510528" y="635508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7" action="ppaction://hlinksldjump" tooltip="Ir al pl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</a:t>
            </a:r>
            <a:endParaRPr lang="en-US" sz="820" dirty="0"/>
          </a:p>
        </p:txBody>
      </p:sp>
      <p:sp>
        <p:nvSpPr>
          <p:cNvPr id="26" name="Text 23"/>
          <p:cNvSpPr/>
          <p:nvPr/>
        </p:nvSpPr>
        <p:spPr>
          <a:xfrm>
            <a:off x="9052560" y="6345936"/>
            <a:ext cx="2011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10" dirty="0">
                <a:solidFill>
                  <a:srgbClr val="78857C"/>
                </a:solidFill>
              </a:rPr>
              <a:t>LOGÍSTICA</a:t>
            </a:r>
            <a:endParaRPr lang="en-US" sz="71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0B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uganus_pro_command_dark.pn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F3C7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TABLERO GERENCIAL</a:t>
            </a:r>
            <a:endParaRPr lang="en-US" sz="820" dirty="0"/>
          </a:p>
        </p:txBody>
      </p:sp>
      <p:sp>
        <p:nvSpPr>
          <p:cNvPr id="4" name="Text 1"/>
          <p:cNvSpPr/>
          <p:nvPr/>
        </p:nvSpPr>
        <p:spPr>
          <a:xfrm>
            <a:off x="566928" y="713232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dueño debe ver el negocio como se ve una torre de control.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594360" y="1554480"/>
            <a:ext cx="5577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B9C5BA"/>
                </a:solidFill>
              </a:rPr>
              <a:t>Lo importante no es tener datos. Es tener decisiones.</a:t>
            </a:r>
            <a:endParaRPr lang="en-US" sz="1620" dirty="0"/>
          </a:p>
        </p:txBody>
      </p:sp>
      <p:sp>
        <p:nvSpPr>
          <p:cNvPr id="6" name="Shape 3"/>
          <p:cNvSpPr/>
          <p:nvPr/>
        </p:nvSpPr>
        <p:spPr>
          <a:xfrm>
            <a:off x="658368" y="2048256"/>
            <a:ext cx="10881360" cy="3794760"/>
          </a:xfrm>
          <a:prstGeom prst="roundRect">
            <a:avLst>
              <a:gd name="adj" fmla="val 1928"/>
            </a:avLst>
          </a:prstGeom>
          <a:solidFill>
            <a:srgbClr val="050A09">
              <a:alpha val="78000"/>
            </a:srgbClr>
          </a:solidFill>
          <a:ln w="12700">
            <a:solidFill>
              <a:srgbClr val="91D47A">
                <a:alpha val="50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05840" y="242316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91D47A"/>
                </a:solidFill>
              </a:rPr>
              <a:t>82%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005840" y="2816352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B9C5BA"/>
                </a:solidFill>
              </a:rPr>
              <a:t>compradores activos contactados</a:t>
            </a:r>
            <a:endParaRPr lang="en-US" sz="960" dirty="0"/>
          </a:p>
        </p:txBody>
      </p:sp>
      <p:sp>
        <p:nvSpPr>
          <p:cNvPr id="9" name="Text 6"/>
          <p:cNvSpPr/>
          <p:nvPr/>
        </p:nvSpPr>
        <p:spPr>
          <a:xfrm>
            <a:off x="3218688" y="2423160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3C767"/>
                </a:solidFill>
              </a:rPr>
              <a:t>34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3218688" y="281635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B9C5BA"/>
                </a:solidFill>
              </a:rPr>
              <a:t>lotes listos próxima subasta</a:t>
            </a:r>
            <a:endParaRPr lang="en-US" sz="960" dirty="0"/>
          </a:p>
        </p:txBody>
      </p:sp>
      <p:sp>
        <p:nvSpPr>
          <p:cNvPr id="11" name="Text 8"/>
          <p:cNvSpPr/>
          <p:nvPr/>
        </p:nvSpPr>
        <p:spPr>
          <a:xfrm>
            <a:off x="5303520" y="2423160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D86A5F"/>
                </a:solidFill>
              </a:rPr>
              <a:t>12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5303520" y="2816352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B9C5BA"/>
                </a:solidFill>
              </a:rPr>
              <a:t>novedades por resolver</a:t>
            </a:r>
            <a:endParaRPr lang="en-US" sz="960" dirty="0"/>
          </a:p>
        </p:txBody>
      </p:sp>
      <p:sp>
        <p:nvSpPr>
          <p:cNvPr id="13" name="Text 10"/>
          <p:cNvSpPr/>
          <p:nvPr/>
        </p:nvSpPr>
        <p:spPr>
          <a:xfrm>
            <a:off x="7114032" y="2423160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D6A64A"/>
                </a:solidFill>
              </a:rPr>
              <a:t>$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7114032" y="2816352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B9C5BA"/>
                </a:solidFill>
              </a:rPr>
              <a:t>cartera y recaudo al día</a:t>
            </a:r>
            <a:endParaRPr lang="en-US" sz="960" dirty="0"/>
          </a:p>
        </p:txBody>
      </p:sp>
      <p:sp>
        <p:nvSpPr>
          <p:cNvPr id="15" name="Text 12"/>
          <p:cNvSpPr/>
          <p:nvPr/>
        </p:nvSpPr>
        <p:spPr>
          <a:xfrm>
            <a:off x="9006840" y="2423160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58BFA4"/>
                </a:solidFill>
              </a:rPr>
              <a:t>4.8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9006840" y="2816352"/>
            <a:ext cx="1691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B9C5BA"/>
                </a:solidFill>
              </a:rPr>
              <a:t>satisfacción post-entrega</a:t>
            </a:r>
            <a:endParaRPr lang="en-US" sz="960" dirty="0"/>
          </a:p>
        </p:txBody>
      </p:sp>
      <p:sp>
        <p:nvSpPr>
          <p:cNvPr id="17" name="Shape 14"/>
          <p:cNvSpPr/>
          <p:nvPr/>
        </p:nvSpPr>
        <p:spPr>
          <a:xfrm>
            <a:off x="987552" y="4919472"/>
            <a:ext cx="8778240" cy="0"/>
          </a:xfrm>
          <a:prstGeom prst="line">
            <a:avLst/>
          </a:prstGeom>
          <a:noFill/>
          <a:ln w="635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005840" y="4828032"/>
            <a:ext cx="914400" cy="-347472"/>
          </a:xfrm>
          <a:prstGeom prst="line">
            <a:avLst/>
          </a:prstGeom>
          <a:noFill/>
          <a:ln w="17780">
            <a:solidFill>
              <a:srgbClr val="91D47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1920240" y="4480560"/>
            <a:ext cx="1005840" cy="164592"/>
          </a:xfrm>
          <a:prstGeom prst="line">
            <a:avLst/>
          </a:prstGeom>
          <a:noFill/>
          <a:ln w="17780">
            <a:solidFill>
              <a:srgbClr val="91D47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2926080" y="4645152"/>
            <a:ext cx="822960" cy="-484632"/>
          </a:xfrm>
          <a:prstGeom prst="line">
            <a:avLst/>
          </a:prstGeom>
          <a:noFill/>
          <a:ln w="17780">
            <a:solidFill>
              <a:srgbClr val="91D47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21" name="Shape 18"/>
          <p:cNvSpPr/>
          <p:nvPr/>
        </p:nvSpPr>
        <p:spPr>
          <a:xfrm>
            <a:off x="3749040" y="4160520"/>
            <a:ext cx="914400" cy="118872"/>
          </a:xfrm>
          <a:prstGeom prst="line">
            <a:avLst/>
          </a:prstGeom>
          <a:noFill/>
          <a:ln w="17780">
            <a:solidFill>
              <a:srgbClr val="91D47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4663440" y="4279392"/>
            <a:ext cx="1005840" cy="-530352"/>
          </a:xfrm>
          <a:prstGeom prst="line">
            <a:avLst/>
          </a:prstGeom>
          <a:noFill/>
          <a:ln w="17780">
            <a:solidFill>
              <a:srgbClr val="91D47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5669280" y="3749040"/>
            <a:ext cx="1097280" cy="109728"/>
          </a:xfrm>
          <a:prstGeom prst="line">
            <a:avLst/>
          </a:prstGeom>
          <a:noFill/>
          <a:ln w="17780">
            <a:solidFill>
              <a:srgbClr val="91D47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24" name="Shape 21"/>
          <p:cNvSpPr/>
          <p:nvPr/>
        </p:nvSpPr>
        <p:spPr>
          <a:xfrm>
            <a:off x="6766560" y="3858768"/>
            <a:ext cx="822960" cy="-438912"/>
          </a:xfrm>
          <a:prstGeom prst="line">
            <a:avLst/>
          </a:prstGeom>
          <a:noFill/>
          <a:ln w="17780">
            <a:solidFill>
              <a:srgbClr val="91D47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7589520" y="3419856"/>
            <a:ext cx="1097280" cy="192024"/>
          </a:xfrm>
          <a:prstGeom prst="line">
            <a:avLst/>
          </a:prstGeom>
          <a:noFill/>
          <a:ln w="17780">
            <a:solidFill>
              <a:srgbClr val="91D47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8686800" y="3611880"/>
            <a:ext cx="1188720" cy="-557784"/>
          </a:xfrm>
          <a:prstGeom prst="line">
            <a:avLst/>
          </a:prstGeom>
          <a:noFill/>
          <a:ln w="17780">
            <a:solidFill>
              <a:srgbClr val="91D47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27" name="Text 24"/>
          <p:cNvSpPr/>
          <p:nvPr/>
        </p:nvSpPr>
        <p:spPr>
          <a:xfrm>
            <a:off x="1005840" y="5285232"/>
            <a:ext cx="6766560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78857C"/>
                </a:solidFill>
              </a:rPr>
              <a:t>Ejemplo visual de dashboard: actividad comercial, lotes, cartera, logística y satisfacción.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>
            <a:off x="530352" y="6163056"/>
            <a:ext cx="11109960" cy="0"/>
          </a:xfrm>
          <a:prstGeom prst="line">
            <a:avLst/>
          </a:prstGeom>
          <a:noFill/>
          <a:ln w="1016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66928" y="6336792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78857C"/>
                </a:solidFill>
              </a:rPr>
              <a:t>INTELIGENCIA 360</a:t>
            </a:r>
            <a:endParaRPr lang="en-US" sz="720" dirty="0"/>
          </a:p>
        </p:txBody>
      </p:sp>
      <p:sp>
        <p:nvSpPr>
          <p:cNvPr id="30" name="Shape 27">
            <a:hlinkClick r:id="rId2" tooltip="Volver al menú" action="ppaction://hlinksldjump"/>
          </p:cNvPr>
          <p:cNvSpPr/>
          <p:nvPr/>
        </p:nvSpPr>
        <p:spPr>
          <a:xfrm>
            <a:off x="4700016" y="6281928"/>
            <a:ext cx="731520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D6A64A">
                <a:alpha val="70000"/>
              </a:srgbClr>
            </a:solidFill>
            <a:prstDash val="solid"/>
          </a:ln>
        </p:spPr>
      </p:sp>
      <p:sp>
        <p:nvSpPr>
          <p:cNvPr id="31" name="Text 28">
            <a:hlinkClick r:id="rId3" tooltip="Volver al menú" action="ppaction://hlinksldjump"/>
          </p:cNvPr>
          <p:cNvSpPr/>
          <p:nvPr/>
        </p:nvSpPr>
        <p:spPr>
          <a:xfrm>
            <a:off x="4809744" y="6355080"/>
            <a:ext cx="5120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3" action="ppaction://hlinksldjump" tooltip="Volver al men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MENÚ</a:t>
            </a:r>
            <a:endParaRPr lang="en-US" sz="820" dirty="0"/>
          </a:p>
        </p:txBody>
      </p:sp>
      <p:sp>
        <p:nvSpPr>
          <p:cNvPr id="32" name="Shape 29">
            <a:hlinkClick r:id="rId4" tooltip="Ir a demo" action="ppaction://hlinksldjump"/>
          </p:cNvPr>
          <p:cNvSpPr/>
          <p:nvPr/>
        </p:nvSpPr>
        <p:spPr>
          <a:xfrm>
            <a:off x="5559552" y="6281928"/>
            <a:ext cx="713232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33" name="Text 30">
            <a:hlinkClick r:id="rId5" tooltip="Ir a demo" action="ppaction://hlinksldjump"/>
          </p:cNvPr>
          <p:cNvSpPr/>
          <p:nvPr/>
        </p:nvSpPr>
        <p:spPr>
          <a:xfrm>
            <a:off x="5669280" y="6355080"/>
            <a:ext cx="4937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5" action="ppaction://hlinksldjump" tooltip="Ir a de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</a:t>
            </a:r>
            <a:endParaRPr lang="en-US" sz="820" dirty="0"/>
          </a:p>
        </p:txBody>
      </p:sp>
      <p:sp>
        <p:nvSpPr>
          <p:cNvPr id="34" name="Shape 31">
            <a:hlinkClick r:id="rId6" tooltip="Ir al plan" action="ppaction://hlinksldjump"/>
          </p:cNvPr>
          <p:cNvSpPr/>
          <p:nvPr/>
        </p:nvSpPr>
        <p:spPr>
          <a:xfrm>
            <a:off x="6400800" y="6281928"/>
            <a:ext cx="658368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35" name="Text 32">
            <a:hlinkClick r:id="rId7" tooltip="Ir al plan" action="ppaction://hlinksldjump"/>
          </p:cNvPr>
          <p:cNvSpPr/>
          <p:nvPr/>
        </p:nvSpPr>
        <p:spPr>
          <a:xfrm>
            <a:off x="6510528" y="635508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7" action="ppaction://hlinksldjump" tooltip="Ir al pl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</a:t>
            </a:r>
            <a:endParaRPr lang="en-US" sz="820" dirty="0"/>
          </a:p>
        </p:txBody>
      </p:sp>
      <p:sp>
        <p:nvSpPr>
          <p:cNvPr id="36" name="Text 33"/>
          <p:cNvSpPr/>
          <p:nvPr/>
        </p:nvSpPr>
        <p:spPr>
          <a:xfrm>
            <a:off x="9052560" y="6345936"/>
            <a:ext cx="2011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10" dirty="0">
                <a:solidFill>
                  <a:srgbClr val="78857C"/>
                </a:solidFill>
              </a:rPr>
              <a:t>TABLERO</a:t>
            </a:r>
            <a:endParaRPr lang="en-US" sz="7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0B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91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F3C7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EQUIPO IA</a:t>
            </a:r>
            <a:endParaRPr lang="en-US" sz="82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7955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 vendamos un bot. Vendamos un equipo digital.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94360" y="1600200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B9C5BA"/>
                </a:solidFill>
              </a:rPr>
              <a:t>Cada agente asume una responsabilidad concreta y reporta al tablero.</a:t>
            </a:r>
            <a:endParaRPr lang="en-US" sz="1620" dirty="0"/>
          </a:p>
        </p:txBody>
      </p:sp>
      <p:sp>
        <p:nvSpPr>
          <p:cNvPr id="5" name="Shape 3"/>
          <p:cNvSpPr/>
          <p:nvPr/>
        </p:nvSpPr>
        <p:spPr>
          <a:xfrm>
            <a:off x="1965960" y="2651760"/>
            <a:ext cx="4069080" cy="960120"/>
          </a:xfrm>
          <a:prstGeom prst="line">
            <a:avLst/>
          </a:prstGeom>
          <a:noFill/>
          <a:ln w="17780">
            <a:solidFill>
              <a:srgbClr val="D6A64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4663440" y="2651760"/>
            <a:ext cx="1371600" cy="960120"/>
          </a:xfrm>
          <a:prstGeom prst="line">
            <a:avLst/>
          </a:prstGeom>
          <a:noFill/>
          <a:ln w="17780">
            <a:solidFill>
              <a:srgbClr val="D6A64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7360920" y="2651760"/>
            <a:ext cx="-1325880" cy="960120"/>
          </a:xfrm>
          <a:prstGeom prst="line">
            <a:avLst/>
          </a:prstGeom>
          <a:noFill/>
          <a:ln w="17780">
            <a:solidFill>
              <a:srgbClr val="D6A64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10058400" y="2651760"/>
            <a:ext cx="-4023360" cy="960120"/>
          </a:xfrm>
          <a:prstGeom prst="line">
            <a:avLst/>
          </a:prstGeom>
          <a:noFill/>
          <a:ln w="17780">
            <a:solidFill>
              <a:srgbClr val="D6A64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1965960" y="4754880"/>
            <a:ext cx="4069080" cy="-1143000"/>
          </a:xfrm>
          <a:prstGeom prst="line">
            <a:avLst/>
          </a:prstGeom>
          <a:noFill/>
          <a:ln w="17780">
            <a:solidFill>
              <a:srgbClr val="D6A64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4663440" y="4754880"/>
            <a:ext cx="1371600" cy="-1143000"/>
          </a:xfrm>
          <a:prstGeom prst="line">
            <a:avLst/>
          </a:prstGeom>
          <a:noFill/>
          <a:ln w="17780">
            <a:solidFill>
              <a:srgbClr val="D6A64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7360920" y="4754880"/>
            <a:ext cx="-1325880" cy="-1143000"/>
          </a:xfrm>
          <a:prstGeom prst="line">
            <a:avLst/>
          </a:prstGeom>
          <a:noFill/>
          <a:ln w="17780">
            <a:solidFill>
              <a:srgbClr val="D6A64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10058400" y="4754880"/>
            <a:ext cx="-4023360" cy="-1143000"/>
          </a:xfrm>
          <a:prstGeom prst="line">
            <a:avLst/>
          </a:prstGeom>
          <a:noFill/>
          <a:ln w="17780">
            <a:solidFill>
              <a:srgbClr val="D6A64A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5074920" y="3218688"/>
            <a:ext cx="1920240" cy="786384"/>
          </a:xfrm>
          <a:prstGeom prst="roundRect">
            <a:avLst>
              <a:gd name="adj" fmla="val 9302"/>
            </a:avLst>
          </a:prstGeom>
          <a:solidFill>
            <a:srgbClr val="18291F"/>
          </a:solidFill>
          <a:ln w="12700">
            <a:solidFill>
              <a:srgbClr val="F3C767">
                <a:alpha val="95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321808" y="3438144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60" b="1" dirty="0">
                <a:solidFill>
                  <a:srgbClr val="F3C767"/>
                </a:solidFill>
              </a:rPr>
              <a:t>TABLERO</a:t>
            </a:r>
            <a:endParaRPr lang="en-US" sz="1360" dirty="0"/>
          </a:p>
          <a:p>
            <a:pPr algn="ctr" indent="0" marL="0">
              <a:buNone/>
            </a:pPr>
            <a:r>
              <a:rPr lang="en-US" sz="1360" b="1" dirty="0">
                <a:solidFill>
                  <a:srgbClr val="F3C767"/>
                </a:solidFill>
              </a:rPr>
              <a:t>GERENCIAL</a:t>
            </a:r>
            <a:endParaRPr lang="en-US" sz="1360" dirty="0"/>
          </a:p>
        </p:txBody>
      </p:sp>
      <p:sp>
        <p:nvSpPr>
          <p:cNvPr id="15" name="Shape 13"/>
          <p:cNvSpPr/>
          <p:nvPr/>
        </p:nvSpPr>
        <p:spPr>
          <a:xfrm>
            <a:off x="914400" y="2240280"/>
            <a:ext cx="2103120" cy="822960"/>
          </a:xfrm>
          <a:prstGeom prst="roundRect">
            <a:avLst>
              <a:gd name="adj" fmla="val 8889"/>
            </a:avLst>
          </a:prstGeom>
          <a:solidFill>
            <a:srgbClr val="101A17">
              <a:alpha val="97000"/>
            </a:srgbClr>
          </a:solidFill>
          <a:ln w="12700">
            <a:solidFill>
              <a:srgbClr val="F3C767">
                <a:alpha val="82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60704" y="2386584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F3C767"/>
                </a:solidFill>
              </a:rPr>
              <a:t>Comercial</a:t>
            </a:r>
            <a:endParaRPr lang="en-US" sz="1280" dirty="0"/>
          </a:p>
        </p:txBody>
      </p:sp>
      <p:sp>
        <p:nvSpPr>
          <p:cNvPr id="17" name="Text 15"/>
          <p:cNvSpPr/>
          <p:nvPr/>
        </p:nvSpPr>
        <p:spPr>
          <a:xfrm>
            <a:off x="1060704" y="2670048"/>
            <a:ext cx="17556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5BA"/>
                </a:solidFill>
              </a:rPr>
              <a:t>clientes, referidos y seguimiento</a:t>
            </a:r>
            <a:endParaRPr lang="en-US" sz="840" dirty="0"/>
          </a:p>
        </p:txBody>
      </p:sp>
      <p:sp>
        <p:nvSpPr>
          <p:cNvPr id="18" name="Shape 16"/>
          <p:cNvSpPr/>
          <p:nvPr/>
        </p:nvSpPr>
        <p:spPr>
          <a:xfrm>
            <a:off x="3611880" y="2240280"/>
            <a:ext cx="2103120" cy="822960"/>
          </a:xfrm>
          <a:prstGeom prst="roundRect">
            <a:avLst>
              <a:gd name="adj" fmla="val 8889"/>
            </a:avLst>
          </a:prstGeom>
          <a:solidFill>
            <a:srgbClr val="101A17">
              <a:alpha val="97000"/>
            </a:srgbClr>
          </a:solidFill>
          <a:ln w="12700">
            <a:solidFill>
              <a:srgbClr val="91D47A">
                <a:alpha val="82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758184" y="2386584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91D47A"/>
                </a:solidFill>
              </a:rPr>
              <a:t>WhatsApp</a:t>
            </a:r>
            <a:endParaRPr lang="en-US" sz="1280" dirty="0"/>
          </a:p>
        </p:txBody>
      </p:sp>
      <p:sp>
        <p:nvSpPr>
          <p:cNvPr id="20" name="Text 18"/>
          <p:cNvSpPr/>
          <p:nvPr/>
        </p:nvSpPr>
        <p:spPr>
          <a:xfrm>
            <a:off x="3758184" y="2670048"/>
            <a:ext cx="17556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5BA"/>
                </a:solidFill>
              </a:rPr>
              <a:t>atención y calificación</a:t>
            </a:r>
            <a:endParaRPr lang="en-US" sz="840" dirty="0"/>
          </a:p>
        </p:txBody>
      </p:sp>
      <p:sp>
        <p:nvSpPr>
          <p:cNvPr id="21" name="Shape 19"/>
          <p:cNvSpPr/>
          <p:nvPr/>
        </p:nvSpPr>
        <p:spPr>
          <a:xfrm>
            <a:off x="6309360" y="2240280"/>
            <a:ext cx="2103120" cy="822960"/>
          </a:xfrm>
          <a:prstGeom prst="roundRect">
            <a:avLst>
              <a:gd name="adj" fmla="val 8889"/>
            </a:avLst>
          </a:prstGeom>
          <a:solidFill>
            <a:srgbClr val="101A17">
              <a:alpha val="97000"/>
            </a:srgbClr>
          </a:solidFill>
          <a:ln w="12700">
            <a:solidFill>
              <a:srgbClr val="F3C767">
                <a:alpha val="82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55664" y="2386584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F3C767"/>
                </a:solidFill>
              </a:rPr>
              <a:t>Lotes</a:t>
            </a:r>
            <a:endParaRPr lang="en-US" sz="1280" dirty="0"/>
          </a:p>
        </p:txBody>
      </p:sp>
      <p:sp>
        <p:nvSpPr>
          <p:cNvPr id="23" name="Text 21"/>
          <p:cNvSpPr/>
          <p:nvPr/>
        </p:nvSpPr>
        <p:spPr>
          <a:xfrm>
            <a:off x="6455664" y="2670048"/>
            <a:ext cx="17556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5BA"/>
                </a:solidFill>
              </a:rPr>
              <a:t>ficha, fotos y documentos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9006840" y="2240280"/>
            <a:ext cx="2103120" cy="822960"/>
          </a:xfrm>
          <a:prstGeom prst="roundRect">
            <a:avLst>
              <a:gd name="adj" fmla="val 8889"/>
            </a:avLst>
          </a:prstGeom>
          <a:solidFill>
            <a:srgbClr val="101A17">
              <a:alpha val="97000"/>
            </a:srgbClr>
          </a:solidFill>
          <a:ln w="12700">
            <a:solidFill>
              <a:srgbClr val="91D47A">
                <a:alpha val="82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153144" y="2386584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91D47A"/>
                </a:solidFill>
              </a:rPr>
              <a:t>Subasta</a:t>
            </a:r>
            <a:endParaRPr lang="en-US" sz="1280" dirty="0"/>
          </a:p>
        </p:txBody>
      </p:sp>
      <p:sp>
        <p:nvSpPr>
          <p:cNvPr id="26" name="Text 24"/>
          <p:cNvSpPr/>
          <p:nvPr/>
        </p:nvSpPr>
        <p:spPr>
          <a:xfrm>
            <a:off x="9153144" y="2670048"/>
            <a:ext cx="17556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5BA"/>
                </a:solidFill>
              </a:rPr>
              <a:t>paletas, recordatorios, soporte</a:t>
            </a:r>
            <a:endParaRPr lang="en-US" sz="840" dirty="0"/>
          </a:p>
        </p:txBody>
      </p:sp>
      <p:sp>
        <p:nvSpPr>
          <p:cNvPr id="27" name="Shape 25"/>
          <p:cNvSpPr/>
          <p:nvPr/>
        </p:nvSpPr>
        <p:spPr>
          <a:xfrm>
            <a:off x="914400" y="4343400"/>
            <a:ext cx="2103120" cy="822960"/>
          </a:xfrm>
          <a:prstGeom prst="roundRect">
            <a:avLst>
              <a:gd name="adj" fmla="val 8889"/>
            </a:avLst>
          </a:prstGeom>
          <a:solidFill>
            <a:srgbClr val="101A17">
              <a:alpha val="97000"/>
            </a:srgbClr>
          </a:solidFill>
          <a:ln w="12700">
            <a:solidFill>
              <a:srgbClr val="F3C767">
                <a:alpha val="82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60704" y="4489704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F3C767"/>
                </a:solidFill>
              </a:rPr>
              <a:t>Financiero</a:t>
            </a:r>
            <a:endParaRPr lang="en-US" sz="1280" dirty="0"/>
          </a:p>
        </p:txBody>
      </p:sp>
      <p:sp>
        <p:nvSpPr>
          <p:cNvPr id="29" name="Text 27"/>
          <p:cNvSpPr/>
          <p:nvPr/>
        </p:nvSpPr>
        <p:spPr>
          <a:xfrm>
            <a:off x="1060704" y="4773168"/>
            <a:ext cx="17556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5BA"/>
                </a:solidFill>
              </a:rPr>
              <a:t>pagos, cartera, conciliación</a:t>
            </a:r>
            <a:endParaRPr lang="en-US" sz="840" dirty="0"/>
          </a:p>
        </p:txBody>
      </p:sp>
      <p:sp>
        <p:nvSpPr>
          <p:cNvPr id="30" name="Shape 28"/>
          <p:cNvSpPr/>
          <p:nvPr/>
        </p:nvSpPr>
        <p:spPr>
          <a:xfrm>
            <a:off x="3611880" y="4343400"/>
            <a:ext cx="2103120" cy="822960"/>
          </a:xfrm>
          <a:prstGeom prst="roundRect">
            <a:avLst>
              <a:gd name="adj" fmla="val 8889"/>
            </a:avLst>
          </a:prstGeom>
          <a:solidFill>
            <a:srgbClr val="101A17">
              <a:alpha val="97000"/>
            </a:srgbClr>
          </a:solidFill>
          <a:ln w="12700">
            <a:solidFill>
              <a:srgbClr val="91D47A">
                <a:alpha val="8200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758184" y="4489704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91D47A"/>
                </a:solidFill>
              </a:rPr>
              <a:t>Logística</a:t>
            </a:r>
            <a:endParaRPr lang="en-US" sz="1280" dirty="0"/>
          </a:p>
        </p:txBody>
      </p:sp>
      <p:sp>
        <p:nvSpPr>
          <p:cNvPr id="32" name="Text 30"/>
          <p:cNvSpPr/>
          <p:nvPr/>
        </p:nvSpPr>
        <p:spPr>
          <a:xfrm>
            <a:off x="3758184" y="4773168"/>
            <a:ext cx="17556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5BA"/>
                </a:solidFill>
              </a:rPr>
              <a:t>rutas, entregas, novedades</a:t>
            </a:r>
            <a:endParaRPr lang="en-US" sz="840" dirty="0"/>
          </a:p>
        </p:txBody>
      </p:sp>
      <p:sp>
        <p:nvSpPr>
          <p:cNvPr id="33" name="Shape 31"/>
          <p:cNvSpPr/>
          <p:nvPr/>
        </p:nvSpPr>
        <p:spPr>
          <a:xfrm>
            <a:off x="6309360" y="4343400"/>
            <a:ext cx="2103120" cy="822960"/>
          </a:xfrm>
          <a:prstGeom prst="roundRect">
            <a:avLst>
              <a:gd name="adj" fmla="val 8889"/>
            </a:avLst>
          </a:prstGeom>
          <a:solidFill>
            <a:srgbClr val="101A17">
              <a:alpha val="97000"/>
            </a:srgbClr>
          </a:solidFill>
          <a:ln w="12700">
            <a:solidFill>
              <a:srgbClr val="F3C767">
                <a:alpha val="82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455664" y="4489704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F3C767"/>
                </a:solidFill>
              </a:rPr>
              <a:t>Calidad</a:t>
            </a:r>
            <a:endParaRPr lang="en-US" sz="1280" dirty="0"/>
          </a:p>
        </p:txBody>
      </p:sp>
      <p:sp>
        <p:nvSpPr>
          <p:cNvPr id="35" name="Text 33"/>
          <p:cNvSpPr/>
          <p:nvPr/>
        </p:nvSpPr>
        <p:spPr>
          <a:xfrm>
            <a:off x="6455664" y="4773168"/>
            <a:ext cx="17556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5BA"/>
                </a:solidFill>
              </a:rPr>
              <a:t>checklists y evidencias</a:t>
            </a:r>
            <a:endParaRPr lang="en-US" sz="840" dirty="0"/>
          </a:p>
        </p:txBody>
      </p:sp>
      <p:sp>
        <p:nvSpPr>
          <p:cNvPr id="36" name="Shape 34"/>
          <p:cNvSpPr/>
          <p:nvPr/>
        </p:nvSpPr>
        <p:spPr>
          <a:xfrm>
            <a:off x="9006840" y="4343400"/>
            <a:ext cx="2103120" cy="822960"/>
          </a:xfrm>
          <a:prstGeom prst="roundRect">
            <a:avLst>
              <a:gd name="adj" fmla="val 8889"/>
            </a:avLst>
          </a:prstGeom>
          <a:solidFill>
            <a:srgbClr val="101A17">
              <a:alpha val="97000"/>
            </a:srgbClr>
          </a:solidFill>
          <a:ln w="12700">
            <a:solidFill>
              <a:srgbClr val="91D47A">
                <a:alpha val="8200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153144" y="4489704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91D47A"/>
                </a:solidFill>
              </a:rPr>
              <a:t>Marketing</a:t>
            </a:r>
            <a:endParaRPr lang="en-US" sz="1280" dirty="0"/>
          </a:p>
        </p:txBody>
      </p:sp>
      <p:sp>
        <p:nvSpPr>
          <p:cNvPr id="38" name="Text 36"/>
          <p:cNvSpPr/>
          <p:nvPr/>
        </p:nvSpPr>
        <p:spPr>
          <a:xfrm>
            <a:off x="9153144" y="4773168"/>
            <a:ext cx="17556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5BA"/>
                </a:solidFill>
              </a:rPr>
              <a:t>campañas y recompra</a:t>
            </a:r>
            <a:endParaRPr lang="en-US" sz="840" dirty="0"/>
          </a:p>
        </p:txBody>
      </p:sp>
      <p:sp>
        <p:nvSpPr>
          <p:cNvPr id="39" name="Shape 37"/>
          <p:cNvSpPr/>
          <p:nvPr/>
        </p:nvSpPr>
        <p:spPr>
          <a:xfrm>
            <a:off x="530352" y="6163056"/>
            <a:ext cx="11109960" cy="0"/>
          </a:xfrm>
          <a:prstGeom prst="line">
            <a:avLst/>
          </a:prstGeom>
          <a:noFill/>
          <a:ln w="1016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66928" y="6336792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78857C"/>
                </a:solidFill>
              </a:rPr>
              <a:t>INTELIGENCIA 360</a:t>
            </a:r>
            <a:endParaRPr lang="en-US" sz="720" dirty="0"/>
          </a:p>
        </p:txBody>
      </p:sp>
      <p:sp>
        <p:nvSpPr>
          <p:cNvPr id="41" name="Shape 39">
            <a:hlinkClick r:id="rId1" tooltip="Volver al menú" action="ppaction://hlinksldjump"/>
          </p:cNvPr>
          <p:cNvSpPr/>
          <p:nvPr/>
        </p:nvSpPr>
        <p:spPr>
          <a:xfrm>
            <a:off x="4700016" y="6281928"/>
            <a:ext cx="731520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D6A64A">
                <a:alpha val="70000"/>
              </a:srgbClr>
            </a:solidFill>
            <a:prstDash val="solid"/>
          </a:ln>
        </p:spPr>
      </p:sp>
      <p:sp>
        <p:nvSpPr>
          <p:cNvPr id="42" name="Text 40">
            <a:hlinkClick r:id="rId2" tooltip="Volver al menú" action="ppaction://hlinksldjump"/>
          </p:cNvPr>
          <p:cNvSpPr/>
          <p:nvPr/>
        </p:nvSpPr>
        <p:spPr>
          <a:xfrm>
            <a:off x="4809744" y="6355080"/>
            <a:ext cx="5120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2" action="ppaction://hlinksldjump" tooltip="Volver al men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MENÚ</a:t>
            </a:r>
            <a:endParaRPr lang="en-US" sz="820" dirty="0"/>
          </a:p>
        </p:txBody>
      </p:sp>
      <p:sp>
        <p:nvSpPr>
          <p:cNvPr id="43" name="Shape 41">
            <a:hlinkClick r:id="rId3" tooltip="Ir a demo" action="ppaction://hlinksldjump"/>
          </p:cNvPr>
          <p:cNvSpPr/>
          <p:nvPr/>
        </p:nvSpPr>
        <p:spPr>
          <a:xfrm>
            <a:off x="5559552" y="6281928"/>
            <a:ext cx="713232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44" name="Text 42">
            <a:hlinkClick r:id="rId4" tooltip="Ir a demo" action="ppaction://hlinksldjump"/>
          </p:cNvPr>
          <p:cNvSpPr/>
          <p:nvPr/>
        </p:nvSpPr>
        <p:spPr>
          <a:xfrm>
            <a:off x="5669280" y="6355080"/>
            <a:ext cx="4937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4" action="ppaction://hlinksldjump" tooltip="Ir a de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</a:t>
            </a:r>
            <a:endParaRPr lang="en-US" sz="820" dirty="0"/>
          </a:p>
        </p:txBody>
      </p:sp>
      <p:sp>
        <p:nvSpPr>
          <p:cNvPr id="45" name="Shape 43">
            <a:hlinkClick r:id="rId5" tooltip="Ir al plan" action="ppaction://hlinksldjump"/>
          </p:cNvPr>
          <p:cNvSpPr/>
          <p:nvPr/>
        </p:nvSpPr>
        <p:spPr>
          <a:xfrm>
            <a:off x="6400800" y="6281928"/>
            <a:ext cx="658368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46" name="Text 44">
            <a:hlinkClick r:id="rId6" tooltip="Ir al plan" action="ppaction://hlinksldjump"/>
          </p:cNvPr>
          <p:cNvSpPr/>
          <p:nvPr/>
        </p:nvSpPr>
        <p:spPr>
          <a:xfrm>
            <a:off x="6510528" y="635508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6" action="ppaction://hlinksldjump" tooltip="Ir al pl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</a:t>
            </a:r>
            <a:endParaRPr lang="en-US" sz="820" dirty="0"/>
          </a:p>
        </p:txBody>
      </p:sp>
      <p:sp>
        <p:nvSpPr>
          <p:cNvPr id="47" name="Text 45"/>
          <p:cNvSpPr/>
          <p:nvPr/>
        </p:nvSpPr>
        <p:spPr>
          <a:xfrm>
            <a:off x="9052560" y="6345936"/>
            <a:ext cx="2011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10" dirty="0">
                <a:solidFill>
                  <a:srgbClr val="78857C"/>
                </a:solidFill>
              </a:rPr>
              <a:t>AGENTES</a:t>
            </a:r>
            <a:endParaRPr lang="en-US" sz="7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0B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91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F3C7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30 / 60 / 90</a:t>
            </a:r>
            <a:endParaRPr lang="en-US" sz="82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595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Implementación por fases. Nada de quemar la finca en el intento.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94360" y="1600200"/>
            <a:ext cx="7040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B9C5BA"/>
                </a:solidFill>
              </a:rPr>
              <a:t>Primero caja y clientes. Luego operación. Después inteligencia avanzada.</a:t>
            </a:r>
            <a:endParaRPr lang="en-US" sz="1620" dirty="0"/>
          </a:p>
        </p:txBody>
      </p:sp>
      <p:sp>
        <p:nvSpPr>
          <p:cNvPr id="5" name="Shape 3"/>
          <p:cNvSpPr/>
          <p:nvPr/>
        </p:nvSpPr>
        <p:spPr>
          <a:xfrm>
            <a:off x="1115568" y="2770632"/>
            <a:ext cx="9491472" cy="0"/>
          </a:xfrm>
          <a:prstGeom prst="line">
            <a:avLst/>
          </a:prstGeom>
          <a:noFill/>
          <a:ln w="17780">
            <a:solidFill>
              <a:srgbClr val="F3C767">
                <a:alpha val="88000"/>
              </a:srgbClr>
            </a:solidFill>
            <a:prstDash val="solid"/>
            <a:headEnd type="none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1435608" y="2514600"/>
            <a:ext cx="530352" cy="530352"/>
          </a:xfrm>
          <a:prstGeom prst="ellipse">
            <a:avLst/>
          </a:prstGeom>
          <a:solidFill>
            <a:srgbClr val="F3C767"/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3474720"/>
            <a:ext cx="3017520" cy="1417320"/>
          </a:xfrm>
          <a:prstGeom prst="roundRect">
            <a:avLst>
              <a:gd name="adj" fmla="val 5161"/>
            </a:avLst>
          </a:prstGeom>
          <a:solidFill>
            <a:srgbClr val="101B17">
              <a:alpha val="97000"/>
            </a:srgbClr>
          </a:solidFill>
          <a:ln w="12700">
            <a:solidFill>
              <a:srgbClr val="F3C767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78408" y="3730752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3C767"/>
                </a:solidFill>
              </a:rPr>
              <a:t>30 días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978408" y="4005072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F7F2E8"/>
                </a:solidFill>
              </a:rPr>
              <a:t>CRM + WhatsApp</a:t>
            </a:r>
            <a:endParaRPr lang="en-US" sz="1420" dirty="0"/>
          </a:p>
        </p:txBody>
      </p:sp>
      <p:sp>
        <p:nvSpPr>
          <p:cNvPr id="10" name="Text 8"/>
          <p:cNvSpPr/>
          <p:nvPr/>
        </p:nvSpPr>
        <p:spPr>
          <a:xfrm>
            <a:off x="978408" y="4352544"/>
            <a:ext cx="2487168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020" dirty="0">
                <a:solidFill>
                  <a:srgbClr val="B9C5BA"/>
                </a:solidFill>
              </a:rPr>
              <a:t>Base inicial, flujos de conversación, segmentación, plantillas y seguimiento comercial.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5184648" y="2514600"/>
            <a:ext cx="530352" cy="530352"/>
          </a:xfrm>
          <a:prstGeom prst="ellipse">
            <a:avLst/>
          </a:prstGeom>
          <a:solidFill>
            <a:srgbClr val="91D47A"/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498848" y="3474720"/>
            <a:ext cx="3017520" cy="1417320"/>
          </a:xfrm>
          <a:prstGeom prst="roundRect">
            <a:avLst>
              <a:gd name="adj" fmla="val 5161"/>
            </a:avLst>
          </a:prstGeom>
          <a:solidFill>
            <a:srgbClr val="101B17">
              <a:alpha val="97000"/>
            </a:srgbClr>
          </a:solidFill>
          <a:ln w="12700">
            <a:solidFill>
              <a:srgbClr val="91D47A">
                <a:alpha val="85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27448" y="3730752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1D47A"/>
                </a:solidFill>
              </a:rPr>
              <a:t>60 días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727448" y="4005072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F7F2E8"/>
                </a:solidFill>
              </a:rPr>
              <a:t>Subasta + operación</a:t>
            </a:r>
            <a:endParaRPr lang="en-US" sz="1420" dirty="0"/>
          </a:p>
        </p:txBody>
      </p:sp>
      <p:sp>
        <p:nvSpPr>
          <p:cNvPr id="15" name="Text 13"/>
          <p:cNvSpPr/>
          <p:nvPr/>
        </p:nvSpPr>
        <p:spPr>
          <a:xfrm>
            <a:off x="4727448" y="4352544"/>
            <a:ext cx="2487168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020" dirty="0">
                <a:solidFill>
                  <a:srgbClr val="B9C5BA"/>
                </a:solidFill>
              </a:rPr>
              <a:t>Fichas de lotes, recordatorios, soporte, logística y reportes de jornada.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8933688" y="2514600"/>
            <a:ext cx="530352" cy="530352"/>
          </a:xfrm>
          <a:prstGeom prst="ellipse">
            <a:avLst/>
          </a:prstGeom>
          <a:solidFill>
            <a:srgbClr val="58BFA4"/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47888" y="3474720"/>
            <a:ext cx="3017520" cy="1417320"/>
          </a:xfrm>
          <a:prstGeom prst="roundRect">
            <a:avLst>
              <a:gd name="adj" fmla="val 5161"/>
            </a:avLst>
          </a:prstGeom>
          <a:solidFill>
            <a:srgbClr val="101B17">
              <a:alpha val="97000"/>
            </a:srgbClr>
          </a:solidFill>
          <a:ln w="12700">
            <a:solidFill>
              <a:srgbClr val="58BFA4">
                <a:alpha val="85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76488" y="3730752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58BFA4"/>
                </a:solidFill>
              </a:rPr>
              <a:t>90 días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8476488" y="4005072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F7F2E8"/>
                </a:solidFill>
              </a:rPr>
              <a:t>Dashboard + IA</a:t>
            </a:r>
            <a:endParaRPr lang="en-US" sz="1420" dirty="0"/>
          </a:p>
        </p:txBody>
      </p:sp>
      <p:sp>
        <p:nvSpPr>
          <p:cNvPr id="20" name="Text 18"/>
          <p:cNvSpPr/>
          <p:nvPr/>
        </p:nvSpPr>
        <p:spPr>
          <a:xfrm>
            <a:off x="8476488" y="4352544"/>
            <a:ext cx="2487168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020" dirty="0">
                <a:solidFill>
                  <a:srgbClr val="B9C5BA"/>
                </a:solidFill>
              </a:rPr>
              <a:t>Tablero gerencial, cartera, campañas, predicciones y automatizaciones avanzadas.</a:t>
            </a:r>
            <a:endParaRPr lang="en-US" sz="1020" dirty="0"/>
          </a:p>
        </p:txBody>
      </p:sp>
      <p:sp>
        <p:nvSpPr>
          <p:cNvPr id="21" name="Shape 19">
            <a:hlinkClick r:id="rId1" tooltip="Ver demo sugerido" action="ppaction://hlinksldjump"/>
          </p:cNvPr>
          <p:cNvSpPr/>
          <p:nvPr/>
        </p:nvSpPr>
        <p:spPr>
          <a:xfrm>
            <a:off x="9006840" y="1508760"/>
            <a:ext cx="1600200" cy="310896"/>
          </a:xfrm>
          <a:prstGeom prst="roundRect">
            <a:avLst>
              <a:gd name="adj" fmla="val 20588"/>
            </a:avLst>
          </a:prstGeom>
          <a:solidFill>
            <a:srgbClr val="173026"/>
          </a:solidFill>
          <a:ln w="10160">
            <a:solidFill>
              <a:srgbClr val="91D47A">
                <a:alpha val="70000"/>
              </a:srgbClr>
            </a:solidFill>
            <a:prstDash val="solid"/>
          </a:ln>
        </p:spPr>
      </p:sp>
      <p:sp>
        <p:nvSpPr>
          <p:cNvPr id="22" name="Text 20">
            <a:hlinkClick r:id="rId2" tooltip="Ver demo sugerido" action="ppaction://hlinksldjump"/>
          </p:cNvPr>
          <p:cNvSpPr/>
          <p:nvPr/>
        </p:nvSpPr>
        <p:spPr>
          <a:xfrm>
            <a:off x="9116568" y="1581912"/>
            <a:ext cx="13807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2" action="ppaction://hlinksldjump" tooltip="Ver demo sugeri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 demo sugerido</a:t>
            </a:r>
            <a:endParaRPr lang="en-US" sz="820" dirty="0"/>
          </a:p>
        </p:txBody>
      </p:sp>
      <p:sp>
        <p:nvSpPr>
          <p:cNvPr id="23" name="Shape 21"/>
          <p:cNvSpPr/>
          <p:nvPr/>
        </p:nvSpPr>
        <p:spPr>
          <a:xfrm>
            <a:off x="530352" y="6163056"/>
            <a:ext cx="11109960" cy="0"/>
          </a:xfrm>
          <a:prstGeom prst="line">
            <a:avLst/>
          </a:prstGeom>
          <a:noFill/>
          <a:ln w="1016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66928" y="6336792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78857C"/>
                </a:solidFill>
              </a:rPr>
              <a:t>INTELIGENCIA 360</a:t>
            </a:r>
            <a:endParaRPr lang="en-US" sz="720" dirty="0"/>
          </a:p>
        </p:txBody>
      </p:sp>
      <p:sp>
        <p:nvSpPr>
          <p:cNvPr id="25" name="Shape 23">
            <a:hlinkClick r:id="rId3" tooltip="Volver al menú" action="ppaction://hlinksldjump"/>
          </p:cNvPr>
          <p:cNvSpPr/>
          <p:nvPr/>
        </p:nvSpPr>
        <p:spPr>
          <a:xfrm>
            <a:off x="4700016" y="6281928"/>
            <a:ext cx="731520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D6A64A">
                <a:alpha val="70000"/>
              </a:srgbClr>
            </a:solidFill>
            <a:prstDash val="solid"/>
          </a:ln>
        </p:spPr>
      </p:sp>
      <p:sp>
        <p:nvSpPr>
          <p:cNvPr id="26" name="Text 24">
            <a:hlinkClick r:id="rId4" tooltip="Volver al menú" action="ppaction://hlinksldjump"/>
          </p:cNvPr>
          <p:cNvSpPr/>
          <p:nvPr/>
        </p:nvSpPr>
        <p:spPr>
          <a:xfrm>
            <a:off x="4809744" y="6355080"/>
            <a:ext cx="5120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4" action="ppaction://hlinksldjump" tooltip="Volver al men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MENÚ</a:t>
            </a:r>
            <a:endParaRPr lang="en-US" sz="820" dirty="0"/>
          </a:p>
        </p:txBody>
      </p:sp>
      <p:sp>
        <p:nvSpPr>
          <p:cNvPr id="27" name="Shape 25">
            <a:hlinkClick r:id="rId5" tooltip="Ir a demo" action="ppaction://hlinksldjump"/>
          </p:cNvPr>
          <p:cNvSpPr/>
          <p:nvPr/>
        </p:nvSpPr>
        <p:spPr>
          <a:xfrm>
            <a:off x="5559552" y="6281928"/>
            <a:ext cx="713232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28" name="Text 26">
            <a:hlinkClick r:id="rId6" tooltip="Ir a demo" action="ppaction://hlinksldjump"/>
          </p:cNvPr>
          <p:cNvSpPr/>
          <p:nvPr/>
        </p:nvSpPr>
        <p:spPr>
          <a:xfrm>
            <a:off x="5669280" y="6355080"/>
            <a:ext cx="4937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6" action="ppaction://hlinksldjump" tooltip="Ir a de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</a:t>
            </a:r>
            <a:endParaRPr lang="en-US" sz="820" dirty="0"/>
          </a:p>
        </p:txBody>
      </p:sp>
      <p:sp>
        <p:nvSpPr>
          <p:cNvPr id="29" name="Shape 27">
            <a:hlinkClick r:id="rId7" tooltip="Ir al plan" action="ppaction://hlinksldjump"/>
          </p:cNvPr>
          <p:cNvSpPr/>
          <p:nvPr/>
        </p:nvSpPr>
        <p:spPr>
          <a:xfrm>
            <a:off x="6400800" y="6281928"/>
            <a:ext cx="658368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30" name="Text 28">
            <a:hlinkClick r:id="rId8" tooltip="Ir al plan" action="ppaction://hlinksldjump"/>
          </p:cNvPr>
          <p:cNvSpPr/>
          <p:nvPr/>
        </p:nvSpPr>
        <p:spPr>
          <a:xfrm>
            <a:off x="6510528" y="635508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8" action="ppaction://hlinksldjump" tooltip="Ir al pl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</a:t>
            </a:r>
            <a:endParaRPr lang="en-US" sz="820" dirty="0"/>
          </a:p>
        </p:txBody>
      </p:sp>
      <p:sp>
        <p:nvSpPr>
          <p:cNvPr id="31" name="Text 29"/>
          <p:cNvSpPr/>
          <p:nvPr/>
        </p:nvSpPr>
        <p:spPr>
          <a:xfrm>
            <a:off x="9052560" y="6345936"/>
            <a:ext cx="2011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10" dirty="0">
                <a:solidFill>
                  <a:srgbClr val="78857C"/>
                </a:solidFill>
              </a:rPr>
              <a:t>ROADMAP</a:t>
            </a:r>
            <a:endParaRPr lang="en-US" sz="7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70B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91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F3C7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 INTERACTIVO QUE DEBEMOS MOSTRAR</a:t>
            </a:r>
            <a:endParaRPr lang="en-US" sz="82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Demo de 7 minutos: directo al dolor del dueño.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94360" y="1600200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B9C5BA"/>
                </a:solidFill>
              </a:rPr>
              <a:t>No es mostrar tecnología por mostrar. Es hacer que diga: “esto sí entiende mi negocio”.</a:t>
            </a:r>
            <a:endParaRPr lang="en-US" sz="1620" dirty="0"/>
          </a:p>
        </p:txBody>
      </p:sp>
      <p:sp>
        <p:nvSpPr>
          <p:cNvPr id="5" name="Shape 3"/>
          <p:cNvSpPr/>
          <p:nvPr/>
        </p:nvSpPr>
        <p:spPr>
          <a:xfrm>
            <a:off x="868680" y="2331720"/>
            <a:ext cx="4800600" cy="1005840"/>
          </a:xfrm>
          <a:prstGeom prst="roundRect">
            <a:avLst>
              <a:gd name="adj" fmla="val 7273"/>
            </a:avLst>
          </a:prstGeom>
          <a:solidFill>
            <a:srgbClr val="111B18">
              <a:alpha val="98000"/>
            </a:srgbClr>
          </a:solidFill>
          <a:ln w="12700">
            <a:solidFill>
              <a:srgbClr val="F3C767">
                <a:alpha val="85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33272" y="25694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3C767"/>
                </a:solidFill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81912" y="2532888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F7F2E8"/>
                </a:solidFill>
              </a:rPr>
              <a:t>Comprador por WhatsApp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581912" y="286207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B9C5BA"/>
                </a:solidFill>
              </a:rPr>
              <a:t>La IA califica tipo de ganado, presupuesto y zona.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6309360" y="2331720"/>
            <a:ext cx="4800600" cy="1005840"/>
          </a:xfrm>
          <a:prstGeom prst="roundRect">
            <a:avLst>
              <a:gd name="adj" fmla="val 7273"/>
            </a:avLst>
          </a:prstGeom>
          <a:solidFill>
            <a:srgbClr val="111B18">
              <a:alpha val="98000"/>
            </a:srgbClr>
          </a:solidFill>
          <a:ln w="12700">
            <a:solidFill>
              <a:srgbClr val="91D47A">
                <a:alpha val="85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73952" y="25694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1D47A"/>
                </a:solidFill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022592" y="2532888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F7F2E8"/>
                </a:solidFill>
              </a:rPr>
              <a:t>Vendedor registra lote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022592" y="286207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B9C5BA"/>
                </a:solidFill>
              </a:rPr>
              <a:t>La IA arma ficha con fotos, peso, procedencia y documentos.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868680" y="3749040"/>
            <a:ext cx="4800600" cy="1005840"/>
          </a:xfrm>
          <a:prstGeom prst="roundRect">
            <a:avLst>
              <a:gd name="adj" fmla="val 7273"/>
            </a:avLst>
          </a:prstGeom>
          <a:solidFill>
            <a:srgbClr val="111B18">
              <a:alpha val="98000"/>
            </a:srgbClr>
          </a:solidFill>
          <a:ln w="12700">
            <a:solidFill>
              <a:srgbClr val="F3C767">
                <a:alpha val="85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33272" y="398678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3C767"/>
                </a:solidFill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581912" y="3950208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F7F2E8"/>
                </a:solidFill>
              </a:rPr>
              <a:t>Subasta en vivo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1581912" y="427939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B9C5BA"/>
                </a:solidFill>
              </a:rPr>
              <a:t>Paletas, recordatorios, soporte e incidencias visibles.</a:t>
            </a:r>
            <a:endParaRPr lang="en-US" sz="1020" dirty="0"/>
          </a:p>
        </p:txBody>
      </p:sp>
      <p:sp>
        <p:nvSpPr>
          <p:cNvPr id="17" name="Shape 15"/>
          <p:cNvSpPr/>
          <p:nvPr/>
        </p:nvSpPr>
        <p:spPr>
          <a:xfrm>
            <a:off x="6309360" y="3749040"/>
            <a:ext cx="4800600" cy="1005840"/>
          </a:xfrm>
          <a:prstGeom prst="roundRect">
            <a:avLst>
              <a:gd name="adj" fmla="val 7273"/>
            </a:avLst>
          </a:prstGeom>
          <a:solidFill>
            <a:srgbClr val="111B18">
              <a:alpha val="98000"/>
            </a:srgbClr>
          </a:solidFill>
          <a:ln w="12700">
            <a:solidFill>
              <a:srgbClr val="91D47A">
                <a:alpha val="85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73952" y="398678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1D47A"/>
                </a:solidFill>
              </a:rPr>
              <a:t>4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7022592" y="3950208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F7F2E8"/>
                </a:solidFill>
              </a:rPr>
              <a:t>Gerencia pregunta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7022592" y="427939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B9C5BA"/>
                </a:solidFill>
              </a:rPr>
              <a:t>“¿Qué se vendió, qué falta cobrar y a quién reactivar?”</a:t>
            </a:r>
            <a:endParaRPr lang="en-US" sz="1020" dirty="0"/>
          </a:p>
        </p:txBody>
      </p:sp>
      <p:sp>
        <p:nvSpPr>
          <p:cNvPr id="21" name="Shape 19"/>
          <p:cNvSpPr/>
          <p:nvPr/>
        </p:nvSpPr>
        <p:spPr>
          <a:xfrm>
            <a:off x="868680" y="5349240"/>
            <a:ext cx="10195560" cy="594360"/>
          </a:xfrm>
          <a:prstGeom prst="roundRect">
            <a:avLst>
              <a:gd name="adj" fmla="val 12308"/>
            </a:avLst>
          </a:prstGeom>
          <a:solidFill>
            <a:srgbClr val="08110F">
              <a:alpha val="90000"/>
            </a:srgbClr>
          </a:solidFill>
          <a:ln w="12700">
            <a:solidFill>
              <a:srgbClr val="F3C767">
                <a:alpha val="75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70432" y="5541264"/>
            <a:ext cx="950976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420" b="1" dirty="0">
                <a:solidFill>
                  <a:srgbClr val="F7F2E8"/>
                </a:solidFill>
              </a:rPr>
              <a:t>Frase de cierre: “Suganus conserva la confianza del campo, pero opera con inteligencia de empresa tecnológica.”</a:t>
            </a:r>
            <a:endParaRPr lang="en-US" sz="1420" dirty="0"/>
          </a:p>
        </p:txBody>
      </p:sp>
      <p:sp>
        <p:nvSpPr>
          <p:cNvPr id="23" name="Shape 21"/>
          <p:cNvSpPr/>
          <p:nvPr/>
        </p:nvSpPr>
        <p:spPr>
          <a:xfrm>
            <a:off x="530352" y="6163056"/>
            <a:ext cx="11109960" cy="0"/>
          </a:xfrm>
          <a:prstGeom prst="line">
            <a:avLst/>
          </a:prstGeom>
          <a:noFill/>
          <a:ln w="1016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66928" y="6336792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78857C"/>
                </a:solidFill>
              </a:rPr>
              <a:t>INTELIGENCIA 360</a:t>
            </a:r>
            <a:endParaRPr lang="en-US" sz="720" dirty="0"/>
          </a:p>
        </p:txBody>
      </p:sp>
      <p:sp>
        <p:nvSpPr>
          <p:cNvPr id="25" name="Shape 23">
            <a:hlinkClick r:id="rId1" tooltip="Volver al menú" action="ppaction://hlinksldjump"/>
          </p:cNvPr>
          <p:cNvSpPr/>
          <p:nvPr/>
        </p:nvSpPr>
        <p:spPr>
          <a:xfrm>
            <a:off x="4700016" y="6281928"/>
            <a:ext cx="731520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D6A64A">
                <a:alpha val="70000"/>
              </a:srgbClr>
            </a:solidFill>
            <a:prstDash val="solid"/>
          </a:ln>
        </p:spPr>
      </p:sp>
      <p:sp>
        <p:nvSpPr>
          <p:cNvPr id="26" name="Text 24">
            <a:hlinkClick r:id="rId2" tooltip="Volver al menú" action="ppaction://hlinksldjump"/>
          </p:cNvPr>
          <p:cNvSpPr/>
          <p:nvPr/>
        </p:nvSpPr>
        <p:spPr>
          <a:xfrm>
            <a:off x="4809744" y="6355080"/>
            <a:ext cx="5120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2" action="ppaction://hlinksldjump" tooltip="Volver al men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MENÚ</a:t>
            </a:r>
            <a:endParaRPr lang="en-US" sz="820" dirty="0"/>
          </a:p>
        </p:txBody>
      </p:sp>
      <p:sp>
        <p:nvSpPr>
          <p:cNvPr id="27" name="Shape 25">
            <a:hlinkClick r:id="rId3" tooltip="Ir a demo" action="ppaction://hlinksldjump"/>
          </p:cNvPr>
          <p:cNvSpPr/>
          <p:nvPr/>
        </p:nvSpPr>
        <p:spPr>
          <a:xfrm>
            <a:off x="5559552" y="6281928"/>
            <a:ext cx="713232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28" name="Text 26">
            <a:hlinkClick r:id="rId4" tooltip="Ir a demo" action="ppaction://hlinksldjump"/>
          </p:cNvPr>
          <p:cNvSpPr/>
          <p:nvPr/>
        </p:nvSpPr>
        <p:spPr>
          <a:xfrm>
            <a:off x="5669280" y="6355080"/>
            <a:ext cx="4937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4" action="ppaction://hlinksldjump" tooltip="Ir a dem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</a:t>
            </a:r>
            <a:endParaRPr lang="en-US" sz="820" dirty="0"/>
          </a:p>
        </p:txBody>
      </p:sp>
      <p:sp>
        <p:nvSpPr>
          <p:cNvPr id="29" name="Shape 27">
            <a:hlinkClick r:id="rId5" tooltip="Ir al plan" action="ppaction://hlinksldjump"/>
          </p:cNvPr>
          <p:cNvSpPr/>
          <p:nvPr/>
        </p:nvSpPr>
        <p:spPr>
          <a:xfrm>
            <a:off x="6400800" y="6281928"/>
            <a:ext cx="658368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4DAA65">
                <a:alpha val="70000"/>
              </a:srgbClr>
            </a:solidFill>
            <a:prstDash val="solid"/>
          </a:ln>
        </p:spPr>
      </p:sp>
      <p:sp>
        <p:nvSpPr>
          <p:cNvPr id="30" name="Text 28">
            <a:hlinkClick r:id="rId6" tooltip="Ir al plan" action="ppaction://hlinksldjump"/>
          </p:cNvPr>
          <p:cNvSpPr/>
          <p:nvPr/>
        </p:nvSpPr>
        <p:spPr>
          <a:xfrm>
            <a:off x="6510528" y="635508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6" action="ppaction://hlinksldjump" tooltip="Ir al pl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</a:t>
            </a:r>
            <a:endParaRPr lang="en-US" sz="820" dirty="0"/>
          </a:p>
        </p:txBody>
      </p:sp>
      <p:sp>
        <p:nvSpPr>
          <p:cNvPr id="31" name="Text 29"/>
          <p:cNvSpPr/>
          <p:nvPr/>
        </p:nvSpPr>
        <p:spPr>
          <a:xfrm>
            <a:off x="9052560" y="6345936"/>
            <a:ext cx="2011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10" dirty="0">
                <a:solidFill>
                  <a:srgbClr val="78857C"/>
                </a:solidFill>
              </a:rPr>
              <a:t>DEMO</a:t>
            </a:r>
            <a:endParaRPr lang="en-US" sz="7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70B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uganus_pro_auction_dark.png">    </p:cNvPr>
          <p:cNvPicPr>
            <a:picLocks noChangeAspect="1"/>
          </p:cNvPicPr>
          <p:nvPr/>
        </p:nvPicPr>
        <p:blipFill>
          <a:blip r:embed="rId1"/>
          <a:srcRect l="0" r="3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F3C7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CIERRE COMERCIAL</a:t>
            </a:r>
            <a:endParaRPr lang="en-US" sz="820" dirty="0"/>
          </a:p>
        </p:txBody>
      </p:sp>
      <p:sp>
        <p:nvSpPr>
          <p:cNvPr id="4" name="Text 1"/>
          <p:cNvSpPr/>
          <p:nvPr/>
        </p:nvSpPr>
        <p:spPr>
          <a:xfrm>
            <a:off x="566928" y="822960"/>
            <a:ext cx="7498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tradición gana confianza. La inteligencia gana escala.</a:t>
            </a:r>
            <a:endParaRPr lang="en-US" sz="3300" dirty="0"/>
          </a:p>
        </p:txBody>
      </p:sp>
      <p:sp>
        <p:nvSpPr>
          <p:cNvPr id="5" name="Text 2"/>
          <p:cNvSpPr/>
          <p:nvPr/>
        </p:nvSpPr>
        <p:spPr>
          <a:xfrm>
            <a:off x="594360" y="1773936"/>
            <a:ext cx="6675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50" dirty="0">
                <a:solidFill>
                  <a:srgbClr val="F7F2E8"/>
                </a:solidFill>
              </a:rPr>
              <a:t>SUGANUS puede ser una subasta tradicional por fuera y una operación tecnológica por dentro.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658368" y="2743200"/>
            <a:ext cx="6035040" cy="1234440"/>
          </a:xfrm>
          <a:prstGeom prst="roundRect">
            <a:avLst>
              <a:gd name="adj" fmla="val 5926"/>
            </a:avLst>
          </a:prstGeom>
          <a:solidFill>
            <a:srgbClr val="08100F">
              <a:alpha val="88000"/>
            </a:srgbClr>
          </a:solidFill>
          <a:ln w="12700">
            <a:solidFill>
              <a:srgbClr val="F3C767">
                <a:alpha val="82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60120" y="3072384"/>
            <a:ext cx="534924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720" b="1" dirty="0">
                <a:solidFill>
                  <a:srgbClr val="F7F2E8"/>
                </a:solidFill>
              </a:rPr>
              <a:t>Propuesta: construir el sistema operativo inteligente que conecte clientes, lotes, subasta, cartera, logística y mercadeo.</a:t>
            </a:r>
            <a:endParaRPr lang="en-US" sz="1720" dirty="0"/>
          </a:p>
        </p:txBody>
      </p:sp>
      <p:sp>
        <p:nvSpPr>
          <p:cNvPr id="8" name="Shape 5">
            <a:hlinkClick r:id="rId2" tooltip="Diagnóstico" action="ppaction://hlinksldjump"/>
          </p:cNvPr>
          <p:cNvSpPr/>
          <p:nvPr/>
        </p:nvSpPr>
        <p:spPr>
          <a:xfrm>
            <a:off x="658368" y="4736592"/>
            <a:ext cx="1078992" cy="310896"/>
          </a:xfrm>
          <a:prstGeom prst="roundRect">
            <a:avLst>
              <a:gd name="adj" fmla="val 20588"/>
            </a:avLst>
          </a:prstGeom>
          <a:solidFill>
            <a:srgbClr val="17170E"/>
          </a:solidFill>
          <a:ln w="10160">
            <a:solidFill>
              <a:srgbClr val="F3C767">
                <a:alpha val="70000"/>
              </a:srgbClr>
            </a:solidFill>
            <a:prstDash val="solid"/>
          </a:ln>
        </p:spPr>
      </p:sp>
      <p:sp>
        <p:nvSpPr>
          <p:cNvPr id="9" name="Text 6">
            <a:hlinkClick r:id="rId3" tooltip="Diagnóstico" action="ppaction://hlinksldjump"/>
          </p:cNvPr>
          <p:cNvSpPr/>
          <p:nvPr/>
        </p:nvSpPr>
        <p:spPr>
          <a:xfrm>
            <a:off x="768096" y="4809744"/>
            <a:ext cx="859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3" action="ppaction://hlinksldjump" tooltip="Diagnóstic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Diagnóstico</a:t>
            </a:r>
            <a:endParaRPr lang="en-US" sz="820" dirty="0"/>
          </a:p>
        </p:txBody>
      </p:sp>
      <p:sp>
        <p:nvSpPr>
          <p:cNvPr id="10" name="Shape 7">
            <a:hlinkClick r:id="rId4" tooltip="Motor comercial" action="ppaction://hlinksldjump"/>
          </p:cNvPr>
          <p:cNvSpPr/>
          <p:nvPr/>
        </p:nvSpPr>
        <p:spPr>
          <a:xfrm>
            <a:off x="1901952" y="4736592"/>
            <a:ext cx="1417320" cy="310896"/>
          </a:xfrm>
          <a:prstGeom prst="roundRect">
            <a:avLst>
              <a:gd name="adj" fmla="val 20588"/>
            </a:avLst>
          </a:prstGeom>
          <a:solidFill>
            <a:srgbClr val="173026"/>
          </a:solidFill>
          <a:ln w="10160">
            <a:solidFill>
              <a:srgbClr val="91D47A">
                <a:alpha val="70000"/>
              </a:srgbClr>
            </a:solidFill>
            <a:prstDash val="solid"/>
          </a:ln>
        </p:spPr>
      </p:sp>
      <p:sp>
        <p:nvSpPr>
          <p:cNvPr id="11" name="Text 8">
            <a:hlinkClick r:id="rId5" tooltip="Motor comercial" action="ppaction://hlinksldjump"/>
          </p:cNvPr>
          <p:cNvSpPr/>
          <p:nvPr/>
        </p:nvSpPr>
        <p:spPr>
          <a:xfrm>
            <a:off x="2011680" y="4809744"/>
            <a:ext cx="11978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5" action="ppaction://hlinksldjump" tooltip="Motor comercia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Motor comercial</a:t>
            </a:r>
            <a:endParaRPr lang="en-US" sz="820" dirty="0"/>
          </a:p>
        </p:txBody>
      </p:sp>
      <p:sp>
        <p:nvSpPr>
          <p:cNvPr id="12" name="Shape 9">
            <a:hlinkClick r:id="rId6" tooltip="Roadmap" action="ppaction://hlinksldjump"/>
          </p:cNvPr>
          <p:cNvSpPr/>
          <p:nvPr/>
        </p:nvSpPr>
        <p:spPr>
          <a:xfrm>
            <a:off x="3493008" y="4736592"/>
            <a:ext cx="960120" cy="310896"/>
          </a:xfrm>
          <a:prstGeom prst="roundRect">
            <a:avLst>
              <a:gd name="adj" fmla="val 20588"/>
            </a:avLst>
          </a:prstGeom>
          <a:solidFill>
            <a:srgbClr val="172826"/>
          </a:solidFill>
          <a:ln w="10160">
            <a:solidFill>
              <a:srgbClr val="58BFA4">
                <a:alpha val="70000"/>
              </a:srgbClr>
            </a:solidFill>
            <a:prstDash val="solid"/>
          </a:ln>
        </p:spPr>
      </p:sp>
      <p:sp>
        <p:nvSpPr>
          <p:cNvPr id="13" name="Text 10">
            <a:hlinkClick r:id="rId7" tooltip="Roadmap" action="ppaction://hlinksldjump"/>
          </p:cNvPr>
          <p:cNvSpPr/>
          <p:nvPr/>
        </p:nvSpPr>
        <p:spPr>
          <a:xfrm>
            <a:off x="3602736" y="4809744"/>
            <a:ext cx="7406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7" action="ppaction://hlinksldjump" tooltip="Roadma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Roadmap</a:t>
            </a:r>
            <a:endParaRPr lang="en-US" sz="820" dirty="0"/>
          </a:p>
        </p:txBody>
      </p:sp>
      <p:sp>
        <p:nvSpPr>
          <p:cNvPr id="14" name="Shape 11">
            <a:hlinkClick r:id="rId8" tooltip="Volver al menú" action="ppaction://hlinksldjump"/>
          </p:cNvPr>
          <p:cNvSpPr/>
          <p:nvPr/>
        </p:nvSpPr>
        <p:spPr>
          <a:xfrm>
            <a:off x="4617720" y="4736592"/>
            <a:ext cx="1353312" cy="310896"/>
          </a:xfrm>
          <a:prstGeom prst="roundRect">
            <a:avLst>
              <a:gd name="adj" fmla="val 20588"/>
            </a:avLst>
          </a:prstGeom>
          <a:solidFill>
            <a:srgbClr val="0E1714"/>
          </a:solidFill>
          <a:ln w="10160">
            <a:solidFill>
              <a:srgbClr val="D6A64A">
                <a:alpha val="70000"/>
              </a:srgbClr>
            </a:solidFill>
            <a:prstDash val="solid"/>
          </a:ln>
        </p:spPr>
      </p:sp>
      <p:sp>
        <p:nvSpPr>
          <p:cNvPr id="15" name="Text 12">
            <a:hlinkClick r:id="rId9" tooltip="Volver al menú" action="ppaction://hlinksldjump"/>
          </p:cNvPr>
          <p:cNvSpPr/>
          <p:nvPr/>
        </p:nvSpPr>
        <p:spPr>
          <a:xfrm>
            <a:off x="4727448" y="4809744"/>
            <a:ext cx="11338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u="sng" dirty="0">
                <a:solidFill>
                  <a:srgbClr val="F7F2E8"/>
                </a:solidFill>
                <a:hlinkClick r:id="rId9" action="ppaction://hlinksldjump" tooltip="Volver al men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Volver al menú</a:t>
            </a:r>
            <a:endParaRPr lang="en-US" sz="820" dirty="0"/>
          </a:p>
        </p:txBody>
      </p:sp>
      <p:sp>
        <p:nvSpPr>
          <p:cNvPr id="16" name="Text 13"/>
          <p:cNvSpPr/>
          <p:nvPr/>
        </p:nvSpPr>
        <p:spPr>
          <a:xfrm>
            <a:off x="594360" y="6355080"/>
            <a:ext cx="3749040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78857C"/>
                </a:solidFill>
              </a:rPr>
              <a:t>Inteligencia 360 | Propuesta interactiva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Inteligencia 360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SUGANUS x Inteligencia 360 | Propuesta interactiva</dc:title>
  <dc:subject>Propuesta interactiva Inteligencia 360 para SUGANUS</dc:subject>
  <dc:creator>Inteligencia 360</dc:creator>
  <cp:lastModifiedBy>Inteligencia 360</cp:lastModifiedBy>
  <cp:revision>1</cp:revision>
  <dcterms:created xsi:type="dcterms:W3CDTF">2026-08-06T13:06:08Z</dcterms:created>
  <dcterms:modified xsi:type="dcterms:W3CDTF">2026-08-06T13:06:08Z</dcterms:modified>
</cp:coreProperties>
</file>