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DARK">
    <p:bg>
      <p:bgPr>
        <a:solidFill>
          <a:srgbClr val="07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50B14"/>
          </a:solidFill>
          <a:ln w="12700">
            <a:solidFill>
              <a:srgbClr val="050B1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B9C4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 360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372600" y="6601968"/>
            <a:ext cx="23957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6674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RADICAL ALISADOS + LAB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3" Type="http://schemas.openxmlformats.org/officeDocument/2006/relationships/slide" Target="slide8.xml"/><Relationship Id="rId4" Type="http://schemas.openxmlformats.org/officeDocument/2006/relationships/slide" Target="slide14.xml"/><Relationship Id="rId1" Type="http://schemas.openxmlformats.org/officeDocument/2006/relationships/image" Target="../media/image-1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image" Target="../media/image-3-1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" Target="slide2.xml"/><Relationship Id="rId7" Type="http://schemas.openxmlformats.org/officeDocument/2006/relationships/slide" Target="slide5.xml"/><Relationship Id="rId8" Type="http://schemas.openxmlformats.org/officeDocument/2006/relationships/slide" Target="slide8.xml"/><Relationship Id="rId9" Type="http://schemas.openxmlformats.org/officeDocument/2006/relationships/slide" Target="slide11.xml"/><Relationship Id="rId10" Type="http://schemas.openxmlformats.org/officeDocument/2006/relationships/slide" Target="slide13.xml"/><Relationship Id="rId11" Type="http://schemas.openxmlformats.org/officeDocument/2006/relationships/slide" Target="slide14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image" Target="../media/image-5-1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7" Type="http://schemas.openxmlformats.org/officeDocument/2006/relationships/slide" Target="slide9.xml"/><Relationship Id="rId6" Type="http://schemas.openxmlformats.org/officeDocument/2006/relationships/image" Target="../media/image-8-1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image" Target="../media/image-9-1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image" Target="../media/image-13-1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1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_end_control_room_operat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060C">
              <a:alpha val="72000"/>
            </a:srgbClr>
          </a:solidFill>
          <a:ln w="12700">
            <a:solidFill>
              <a:srgbClr val="02060C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02060C">
              <a:alpha val="92000"/>
            </a:srgbClr>
          </a:solidFill>
          <a:ln w="12700">
            <a:solidFill>
              <a:srgbClr val="02060C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66928" y="530352"/>
            <a:ext cx="1783080" cy="310896"/>
          </a:xfrm>
          <a:prstGeom prst="roundRect">
            <a:avLst>
              <a:gd name="adj" fmla="val 50000"/>
            </a:avLst>
          </a:prstGeom>
          <a:solidFill>
            <a:srgbClr val="0A1626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6656" y="530352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spc="11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PROPUESTA ESTRATÉGICA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66928" y="1115568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22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 360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66928" y="1554480"/>
            <a:ext cx="59893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Dos negocios.</a:t>
            </a:r>
            <a:endParaRPr lang="en-US" sz="3600" dirty="0"/>
          </a:p>
          <a:p>
            <a:pPr algn="l" indent="0" marL="0">
              <a:buNone/>
            </a:pPr>
            <a:r>
              <a:rPr lang="en-US" sz="36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Un solo cerebro operativo.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566928" y="3236976"/>
            <a:ext cx="5440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Radical Alisados + Laboratorio de Maquila</a:t>
            </a:r>
            <a:endParaRPr lang="en-US" sz="1520" dirty="0"/>
          </a:p>
        </p:txBody>
      </p:sp>
      <p:sp>
        <p:nvSpPr>
          <p:cNvPr id="10" name="Text 7"/>
          <p:cNvSpPr/>
          <p:nvPr/>
        </p:nvSpPr>
        <p:spPr>
          <a:xfrm>
            <a:off x="566928" y="3675888"/>
            <a:ext cx="5440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conectada con Odoo/ERP para controlar ventas, producción, clientes, inventarios, calidad y decisiones en tiempo real.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66928" y="4800600"/>
            <a:ext cx="1627632" cy="493776"/>
          </a:xfrm>
          <a:prstGeom prst="roundRect">
            <a:avLst>
              <a:gd name="adj" fmla="val 29630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66928" y="4800600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 SOLUCIÓN SALÓN</a:t>
            </a:r>
            <a:endParaRPr lang="en-US" sz="840" dirty="0"/>
          </a:p>
        </p:txBody>
      </p:sp>
      <p:sp>
        <p:nvSpPr>
          <p:cNvPr id="13" name="Shape 10">
            <a:hlinkClick r:id="rId2" tooltip="" action="ppaction://hlinksldjump"/>
          </p:cNvPr>
          <p:cNvSpPr/>
          <p:nvPr/>
        </p:nvSpPr>
        <p:spPr>
          <a:xfrm>
            <a:off x="566928" y="4800600"/>
            <a:ext cx="1627632" cy="4937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350008" y="4800600"/>
            <a:ext cx="1627632" cy="493776"/>
          </a:xfrm>
          <a:prstGeom prst="roundRect">
            <a:avLst>
              <a:gd name="adj" fmla="val 29630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350008" y="4800600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 SOLUCIÓN LAB</a:t>
            </a:r>
            <a:endParaRPr lang="en-US" sz="840" dirty="0"/>
          </a:p>
        </p:txBody>
      </p:sp>
      <p:sp>
        <p:nvSpPr>
          <p:cNvPr id="16" name="Shape 13">
            <a:hlinkClick r:id="rId3" tooltip="" action="ppaction://hlinksldjump"/>
          </p:cNvPr>
          <p:cNvSpPr/>
          <p:nvPr/>
        </p:nvSpPr>
        <p:spPr>
          <a:xfrm>
            <a:off x="2350008" y="4800600"/>
            <a:ext cx="1627632" cy="4937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33088" y="4800600"/>
            <a:ext cx="1627632" cy="493776"/>
          </a:xfrm>
          <a:prstGeom prst="roundRect">
            <a:avLst>
              <a:gd name="adj" fmla="val 2963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133088" y="4800600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 ROADMAP</a:t>
            </a:r>
            <a:endParaRPr lang="en-US" sz="840" dirty="0"/>
          </a:p>
        </p:txBody>
      </p:sp>
      <p:sp>
        <p:nvSpPr>
          <p:cNvPr id="19" name="Shape 16">
            <a:hlinkClick r:id="rId4" tooltip="" action="ppaction://hlinksldjump"/>
          </p:cNvPr>
          <p:cNvSpPr/>
          <p:nvPr/>
        </p:nvSpPr>
        <p:spPr>
          <a:xfrm>
            <a:off x="4133088" y="4800600"/>
            <a:ext cx="1627632" cy="4937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66928" y="5870448"/>
            <a:ext cx="5806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i="1" dirty="0">
                <a:solidFill>
                  <a:srgbClr val="C7D1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propuesta construida para una dirección que ya conoce de sistemas y no necesita otro demo básico.</a:t>
            </a:r>
            <a:endParaRPr lang="en-US" sz="10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PUNTO DE PARTIDA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El problema no es falta de tecnología.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 que la información, la IA y los procesos viven separados.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566928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50" kern="0" dirty="0">
                <a:solidFill>
                  <a:srgbClr val="F06E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66928" y="2432304"/>
            <a:ext cx="5212080" cy="3328416"/>
          </a:xfrm>
          <a:prstGeom prst="roundRect">
            <a:avLst>
              <a:gd name="adj" fmla="val 4945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4672" y="2688336"/>
            <a:ext cx="2066544" cy="393192"/>
          </a:xfrm>
          <a:prstGeom prst="roundRect">
            <a:avLst>
              <a:gd name="adj" fmla="val 27907"/>
            </a:avLst>
          </a:prstGeom>
          <a:solidFill>
            <a:srgbClr val="1726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50976" y="2688336"/>
            <a:ext cx="7315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Odoo / ERP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1810512" y="2688336"/>
            <a:ext cx="117043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Datos transaccionales</a:t>
            </a:r>
            <a:endParaRPr lang="en-US" sz="840" dirty="0"/>
          </a:p>
        </p:txBody>
      </p:sp>
      <p:sp>
        <p:nvSpPr>
          <p:cNvPr id="25" name="Shape 23"/>
          <p:cNvSpPr/>
          <p:nvPr/>
        </p:nvSpPr>
        <p:spPr>
          <a:xfrm>
            <a:off x="804672" y="3218688"/>
            <a:ext cx="2066544" cy="393192"/>
          </a:xfrm>
          <a:prstGeom prst="roundRect">
            <a:avLst>
              <a:gd name="adj" fmla="val 27907"/>
            </a:avLst>
          </a:prstGeom>
          <a:solidFill>
            <a:srgbClr val="1726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0976" y="3218688"/>
            <a:ext cx="7315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actual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1810512" y="3218688"/>
            <a:ext cx="117043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Respuestas aisladas</a:t>
            </a:r>
            <a:endParaRPr lang="en-US" sz="840" dirty="0"/>
          </a:p>
        </p:txBody>
      </p:sp>
      <p:sp>
        <p:nvSpPr>
          <p:cNvPr id="28" name="Shape 26"/>
          <p:cNvSpPr/>
          <p:nvPr/>
        </p:nvSpPr>
        <p:spPr>
          <a:xfrm>
            <a:off x="804672" y="3749040"/>
            <a:ext cx="2066544" cy="393192"/>
          </a:xfrm>
          <a:prstGeom prst="roundRect">
            <a:avLst>
              <a:gd name="adj" fmla="val 27907"/>
            </a:avLst>
          </a:prstGeom>
          <a:solidFill>
            <a:srgbClr val="1726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" y="3749040"/>
            <a:ext cx="7315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960" dirty="0"/>
          </a:p>
        </p:txBody>
      </p:sp>
      <p:sp>
        <p:nvSpPr>
          <p:cNvPr id="30" name="Text 28"/>
          <p:cNvSpPr/>
          <p:nvPr/>
        </p:nvSpPr>
        <p:spPr>
          <a:xfrm>
            <a:off x="1810512" y="3749040"/>
            <a:ext cx="117043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Conversaciones y ventas</a:t>
            </a:r>
            <a:endParaRPr lang="en-US" sz="840" dirty="0"/>
          </a:p>
        </p:txBody>
      </p:sp>
      <p:sp>
        <p:nvSpPr>
          <p:cNvPr id="31" name="Shape 29"/>
          <p:cNvSpPr/>
          <p:nvPr/>
        </p:nvSpPr>
        <p:spPr>
          <a:xfrm>
            <a:off x="804672" y="4279392"/>
            <a:ext cx="2066544" cy="393192"/>
          </a:xfrm>
          <a:prstGeom prst="roundRect">
            <a:avLst>
              <a:gd name="adj" fmla="val 27907"/>
            </a:avLst>
          </a:prstGeom>
          <a:solidFill>
            <a:srgbClr val="1726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50976" y="4279392"/>
            <a:ext cx="7315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960" dirty="0"/>
          </a:p>
        </p:txBody>
      </p:sp>
      <p:sp>
        <p:nvSpPr>
          <p:cNvPr id="33" name="Text 31"/>
          <p:cNvSpPr/>
          <p:nvPr/>
        </p:nvSpPr>
        <p:spPr>
          <a:xfrm>
            <a:off x="1810512" y="4279392"/>
            <a:ext cx="117043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Citas, clientes, equipo</a:t>
            </a:r>
            <a:endParaRPr lang="en-US" sz="840" dirty="0"/>
          </a:p>
        </p:txBody>
      </p:sp>
      <p:sp>
        <p:nvSpPr>
          <p:cNvPr id="34" name="Shape 32"/>
          <p:cNvSpPr/>
          <p:nvPr/>
        </p:nvSpPr>
        <p:spPr>
          <a:xfrm>
            <a:off x="804672" y="4809744"/>
            <a:ext cx="2066544" cy="393192"/>
          </a:xfrm>
          <a:prstGeom prst="roundRect">
            <a:avLst>
              <a:gd name="adj" fmla="val 27907"/>
            </a:avLst>
          </a:prstGeom>
          <a:solidFill>
            <a:srgbClr val="1726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50976" y="4809744"/>
            <a:ext cx="7315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Laboratorio</a:t>
            </a:r>
            <a:endParaRPr lang="en-US" sz="960" dirty="0"/>
          </a:p>
        </p:txBody>
      </p:sp>
      <p:sp>
        <p:nvSpPr>
          <p:cNvPr id="36" name="Text 34"/>
          <p:cNvSpPr/>
          <p:nvPr/>
        </p:nvSpPr>
        <p:spPr>
          <a:xfrm>
            <a:off x="1810512" y="4809744"/>
            <a:ext cx="117043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Pedidos, lotes, calidad</a:t>
            </a:r>
            <a:endParaRPr lang="en-US" sz="840" dirty="0"/>
          </a:p>
        </p:txBody>
      </p:sp>
      <p:sp>
        <p:nvSpPr>
          <p:cNvPr id="37" name="Shape 35"/>
          <p:cNvSpPr/>
          <p:nvPr/>
        </p:nvSpPr>
        <p:spPr>
          <a:xfrm>
            <a:off x="3108960" y="2889504"/>
            <a:ext cx="2304288" cy="0"/>
          </a:xfrm>
          <a:prstGeom prst="line">
            <a:avLst/>
          </a:prstGeom>
          <a:noFill/>
          <a:ln w="19050">
            <a:solidFill>
              <a:srgbClr val="F06E6E"/>
            </a:solidFill>
            <a:prstDash val="dash"/>
            <a:headEnd type="none"/>
            <a:tailEnd type="none"/>
          </a:ln>
        </p:spPr>
      </p:sp>
      <p:sp>
        <p:nvSpPr>
          <p:cNvPr id="38" name="Shape 36"/>
          <p:cNvSpPr/>
          <p:nvPr/>
        </p:nvSpPr>
        <p:spPr>
          <a:xfrm>
            <a:off x="3108960" y="3950208"/>
            <a:ext cx="2304288" cy="548640"/>
          </a:xfrm>
          <a:prstGeom prst="line">
            <a:avLst/>
          </a:prstGeom>
          <a:noFill/>
          <a:ln w="19050">
            <a:solidFill>
              <a:srgbClr val="F06E6E"/>
            </a:solidFill>
            <a:prstDash val="dash"/>
            <a:headEnd type="none"/>
            <a:tailEnd type="none"/>
          </a:ln>
        </p:spPr>
      </p:sp>
      <p:sp>
        <p:nvSpPr>
          <p:cNvPr id="39" name="Shape 37"/>
          <p:cNvSpPr/>
          <p:nvPr/>
        </p:nvSpPr>
        <p:spPr>
          <a:xfrm>
            <a:off x="3108960" y="5010912"/>
            <a:ext cx="2304288" cy="-1216152"/>
          </a:xfrm>
          <a:prstGeom prst="line">
            <a:avLst/>
          </a:prstGeom>
          <a:noFill/>
          <a:ln w="19050">
            <a:solidFill>
              <a:srgbClr val="F06E6E"/>
            </a:solidFill>
            <a:prstDash val="dash"/>
            <a:headEnd type="none"/>
            <a:tailEnd type="none"/>
          </a:ln>
        </p:spPr>
      </p:sp>
      <p:sp>
        <p:nvSpPr>
          <p:cNvPr id="40" name="Text 38"/>
          <p:cNvSpPr/>
          <p:nvPr/>
        </p:nvSpPr>
        <p:spPr>
          <a:xfrm>
            <a:off x="3419856" y="312724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06E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419856" y="3438144"/>
            <a:ext cx="150876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Duplicidad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Poca trazabilidad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Decisiones tardías</a:t>
            </a:r>
            <a:endParaRPr lang="en-US" sz="1150" dirty="0"/>
          </a:p>
        </p:txBody>
      </p:sp>
      <p:sp>
        <p:nvSpPr>
          <p:cNvPr id="42" name="Text 40"/>
          <p:cNvSpPr/>
          <p:nvPr/>
        </p:nvSpPr>
        <p:spPr>
          <a:xfrm>
            <a:off x="6373368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50" kern="0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FUTURO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373368" y="2432304"/>
            <a:ext cx="5248656" cy="3328416"/>
          </a:xfrm>
          <a:prstGeom prst="roundRect">
            <a:avLst>
              <a:gd name="adj" fmla="val 4945"/>
            </a:avLst>
          </a:prstGeom>
          <a:solidFill>
            <a:srgbClr val="0D1B2C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936992" y="2944368"/>
            <a:ext cx="2121408" cy="1389888"/>
          </a:xfrm>
          <a:prstGeom prst="roundRect">
            <a:avLst>
              <a:gd name="adj" fmla="val 11842"/>
            </a:avLst>
          </a:prstGeom>
          <a:solidFill>
            <a:srgbClr val="173147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936992" y="2944368"/>
            <a:ext cx="2121408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INTELIGENCIA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360</a:t>
            </a:r>
            <a:endParaRPr lang="en-US" sz="1900" dirty="0"/>
          </a:p>
        </p:txBody>
      </p:sp>
      <p:sp>
        <p:nvSpPr>
          <p:cNvPr id="46" name="Shape 44"/>
          <p:cNvSpPr/>
          <p:nvPr/>
        </p:nvSpPr>
        <p:spPr>
          <a:xfrm>
            <a:off x="6574536" y="2697480"/>
            <a:ext cx="1435608" cy="493776"/>
          </a:xfrm>
          <a:prstGeom prst="roundRect">
            <a:avLst>
              <a:gd name="adj" fmla="val 27778"/>
            </a:avLst>
          </a:prstGeom>
          <a:solidFill>
            <a:srgbClr val="13243A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574536" y="2697480"/>
            <a:ext cx="14356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9994392" y="2697480"/>
            <a:ext cx="1435608" cy="493776"/>
          </a:xfrm>
          <a:prstGeom prst="roundRect">
            <a:avLst>
              <a:gd name="adj" fmla="val 27778"/>
            </a:avLst>
          </a:prstGeom>
          <a:solidFill>
            <a:srgbClr val="13243A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9994392" y="2697480"/>
            <a:ext cx="14356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9A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ODOO / ERP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6537960" y="4828032"/>
            <a:ext cx="1435608" cy="493776"/>
          </a:xfrm>
          <a:prstGeom prst="roundRect">
            <a:avLst>
              <a:gd name="adj" fmla="val 27778"/>
            </a:avLst>
          </a:prstGeom>
          <a:solidFill>
            <a:srgbClr val="13243A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537960" y="4828032"/>
            <a:ext cx="14356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9939528" y="4828032"/>
            <a:ext cx="1435608" cy="493776"/>
          </a:xfrm>
          <a:prstGeom prst="roundRect">
            <a:avLst>
              <a:gd name="adj" fmla="val 27778"/>
            </a:avLst>
          </a:prstGeom>
          <a:solidFill>
            <a:srgbClr val="13243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939528" y="4828032"/>
            <a:ext cx="14356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 / MAQUILA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7891272" y="2907792"/>
            <a:ext cx="109728" cy="265176"/>
          </a:xfrm>
          <a:prstGeom prst="line">
            <a:avLst/>
          </a:prstGeom>
          <a:noFill/>
          <a:ln w="20320">
            <a:solidFill>
              <a:srgbClr val="36C78B"/>
            </a:solidFill>
            <a:prstDash val="solid"/>
            <a:headEnd type="none"/>
            <a:tailEnd type="none"/>
          </a:ln>
        </p:spPr>
      </p:sp>
      <p:sp>
        <p:nvSpPr>
          <p:cNvPr id="55" name="Shape 53"/>
          <p:cNvSpPr/>
          <p:nvPr/>
        </p:nvSpPr>
        <p:spPr>
          <a:xfrm>
            <a:off x="10049256" y="2907792"/>
            <a:ext cx="-91440" cy="265176"/>
          </a:xfrm>
          <a:prstGeom prst="line">
            <a:avLst/>
          </a:prstGeom>
          <a:noFill/>
          <a:ln w="20320">
            <a:solidFill>
              <a:srgbClr val="36C78B"/>
            </a:solidFill>
            <a:prstDash val="solid"/>
            <a:headEnd type="none"/>
            <a:tailEnd type="none"/>
          </a:ln>
        </p:spPr>
      </p:sp>
      <p:sp>
        <p:nvSpPr>
          <p:cNvPr id="56" name="Shape 54"/>
          <p:cNvSpPr/>
          <p:nvPr/>
        </p:nvSpPr>
        <p:spPr>
          <a:xfrm>
            <a:off x="7882128" y="5001768"/>
            <a:ext cx="237744" cy="-749808"/>
          </a:xfrm>
          <a:prstGeom prst="line">
            <a:avLst/>
          </a:prstGeom>
          <a:noFill/>
          <a:ln w="20320">
            <a:solidFill>
              <a:srgbClr val="36C78B"/>
            </a:solidFill>
            <a:prstDash val="solid"/>
            <a:headEnd type="none"/>
            <a:tailEnd type="none"/>
          </a:ln>
        </p:spPr>
      </p:sp>
      <p:sp>
        <p:nvSpPr>
          <p:cNvPr id="57" name="Shape 55"/>
          <p:cNvSpPr/>
          <p:nvPr/>
        </p:nvSpPr>
        <p:spPr>
          <a:xfrm>
            <a:off x="10030968" y="5001768"/>
            <a:ext cx="-192024" cy="-749808"/>
          </a:xfrm>
          <a:prstGeom prst="line">
            <a:avLst/>
          </a:prstGeom>
          <a:noFill/>
          <a:ln w="20320">
            <a:solidFill>
              <a:srgbClr val="36C78B"/>
            </a:solidFill>
            <a:prstDash val="solid"/>
            <a:headEnd type="none"/>
            <a:tailEnd type="none"/>
          </a:ln>
        </p:spPr>
      </p:sp>
      <p:sp>
        <p:nvSpPr>
          <p:cNvPr id="58" name="Text 56"/>
          <p:cNvSpPr/>
          <p:nvPr/>
        </p:nvSpPr>
        <p:spPr>
          <a:xfrm>
            <a:off x="6903720" y="4498848"/>
            <a:ext cx="4224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capa de inteligencia que conecta, interpreta y ejecuta.</a:t>
            </a:r>
            <a:endParaRPr lang="en-US" sz="10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0" descr="/mnt/data/a_wide_cinematic_high_end_control_room_operati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0"/>
            <a:ext cx="5559552" cy="6565392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629400" y="0"/>
            <a:ext cx="5559552" cy="6565392"/>
          </a:xfrm>
          <a:prstGeom prst="rect">
            <a:avLst/>
          </a:prstGeom>
          <a:solidFill>
            <a:srgbClr val="07111F">
              <a:alpha val="70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VISIÓN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Un centro de mando para dos empresas.</a:t>
            </a:r>
            <a:endParaRPr lang="en-US" sz="2900" dirty="0"/>
          </a:p>
        </p:txBody>
      </p:sp>
      <p:sp>
        <p:nvSpPr>
          <p:cNvPr id="21" name="Text 18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dueño pregunta, la IA conecta los datos y entrega una respuesta accionable.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566928" y="2221992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10" kern="0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RADICAL ALISADOS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566928" y="2660904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2578608"/>
            <a:ext cx="5184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Agenda, ocupación y productividad por estilista</a:t>
            </a:r>
            <a:endParaRPr lang="en-US" sz="1110" dirty="0"/>
          </a:p>
        </p:txBody>
      </p:sp>
      <p:sp>
        <p:nvSpPr>
          <p:cNvPr id="25" name="Shape 22"/>
          <p:cNvSpPr/>
          <p:nvPr/>
        </p:nvSpPr>
        <p:spPr>
          <a:xfrm>
            <a:off x="566928" y="3127248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77240" y="3044952"/>
            <a:ext cx="5184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Conversaciones, clientes y recompra por WhatsApp</a:t>
            </a:r>
            <a:endParaRPr lang="en-US" sz="1110" dirty="0"/>
          </a:p>
        </p:txBody>
      </p:sp>
      <p:sp>
        <p:nvSpPr>
          <p:cNvPr id="27" name="Shape 24"/>
          <p:cNvSpPr/>
          <p:nvPr/>
        </p:nvSpPr>
        <p:spPr>
          <a:xfrm>
            <a:off x="566928" y="3593592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77240" y="3511296"/>
            <a:ext cx="5184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Inventario, consumo y rentabilidad por servicio</a:t>
            </a:r>
            <a:endParaRPr lang="en-US" sz="1110" dirty="0"/>
          </a:p>
        </p:txBody>
      </p:sp>
      <p:sp>
        <p:nvSpPr>
          <p:cNvPr id="29" name="Shape 26"/>
          <p:cNvSpPr/>
          <p:nvPr/>
        </p:nvSpPr>
        <p:spPr>
          <a:xfrm>
            <a:off x="566928" y="4059936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77240" y="3977640"/>
            <a:ext cx="5184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Seguimiento posservicio y reputación</a:t>
            </a:r>
            <a:endParaRPr lang="en-US" sz="1110" dirty="0"/>
          </a:p>
        </p:txBody>
      </p:sp>
      <p:sp>
        <p:nvSpPr>
          <p:cNvPr id="31" name="Text 28"/>
          <p:cNvSpPr/>
          <p:nvPr/>
        </p:nvSpPr>
        <p:spPr>
          <a:xfrm>
            <a:off x="566928" y="4599432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10" kern="0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LABORATORIO / MAQUILA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566928" y="5038344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77240" y="4956048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Cotizaciones, fórmulas, lotes y órdenes de producción</a:t>
            </a:r>
            <a:endParaRPr lang="en-US" sz="1110" dirty="0"/>
          </a:p>
        </p:txBody>
      </p:sp>
      <p:sp>
        <p:nvSpPr>
          <p:cNvPr id="34" name="Shape 31"/>
          <p:cNvSpPr/>
          <p:nvPr/>
        </p:nvSpPr>
        <p:spPr>
          <a:xfrm>
            <a:off x="566928" y="5504688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77240" y="5422392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1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 prima, costos, calidad, entregas y márgenes</a:t>
            </a:r>
            <a:endParaRPr lang="en-US" sz="1110" dirty="0"/>
          </a:p>
        </p:txBody>
      </p:sp>
      <p:sp>
        <p:nvSpPr>
          <p:cNvPr id="36" name="Shape 33"/>
          <p:cNvSpPr/>
          <p:nvPr/>
        </p:nvSpPr>
        <p:spPr>
          <a:xfrm>
            <a:off x="7516368" y="4343400"/>
            <a:ext cx="3931920" cy="1417320"/>
          </a:xfrm>
          <a:prstGeom prst="roundRect">
            <a:avLst>
              <a:gd name="adj" fmla="val 12903"/>
            </a:avLst>
          </a:prstGeom>
          <a:solidFill>
            <a:srgbClr val="081321">
              <a:alpha val="92000"/>
            </a:srgbClr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818120" y="4535424"/>
            <a:ext cx="3337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“¿Qué está pasando hoy y qué debo hacer?”</a:t>
            </a:r>
            <a:endParaRPr lang="en-US" sz="1700" dirty="0"/>
          </a:p>
        </p:txBody>
      </p:sp>
      <p:sp>
        <p:nvSpPr>
          <p:cNvPr id="38" name="Text 35"/>
          <p:cNvSpPr/>
          <p:nvPr/>
        </p:nvSpPr>
        <p:spPr>
          <a:xfrm>
            <a:off x="7754112" y="5074920"/>
            <a:ext cx="3493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Respuesta consolidada desde Odoo, WhatsApp, agenda, producción y calidad.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NAVEGACIÓN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Explora la solución por módulo.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bloque te lleva directamente a la sección correspondiente.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76656" y="2167128"/>
            <a:ext cx="5120640" cy="658368"/>
          </a:xfrm>
          <a:prstGeom prst="roundRect">
            <a:avLst>
              <a:gd name="adj" fmla="val 22222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4672" y="2286000"/>
            <a:ext cx="384048" cy="384048"/>
          </a:xfrm>
          <a:prstGeom prst="roundRect">
            <a:avLst>
              <a:gd name="adj" fmla="val 2619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298448" y="2240280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 y visión</a:t>
            </a:r>
            <a:endParaRPr lang="en-US" sz="1220" dirty="0"/>
          </a:p>
        </p:txBody>
      </p:sp>
      <p:sp>
        <p:nvSpPr>
          <p:cNvPr id="24" name="Shape 22">
            <a:hlinkClick r:id="rId6" tooltip="" action="ppaction://hlinksldjump"/>
          </p:cNvPr>
          <p:cNvSpPr/>
          <p:nvPr/>
        </p:nvSpPr>
        <p:spPr>
          <a:xfrm>
            <a:off x="676656" y="2167128"/>
            <a:ext cx="5120640" cy="658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27648" y="2167128"/>
            <a:ext cx="5120640" cy="658368"/>
          </a:xfrm>
          <a:prstGeom prst="roundRect">
            <a:avLst>
              <a:gd name="adj" fmla="val 22222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55664" y="2286000"/>
            <a:ext cx="384048" cy="384048"/>
          </a:xfrm>
          <a:prstGeom prst="roundRect">
            <a:avLst>
              <a:gd name="adj" fmla="val 26190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55664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949440" y="2240280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Operación del salón</a:t>
            </a:r>
            <a:endParaRPr lang="en-US" sz="1220" dirty="0"/>
          </a:p>
        </p:txBody>
      </p:sp>
      <p:sp>
        <p:nvSpPr>
          <p:cNvPr id="29" name="Shape 27">
            <a:hlinkClick r:id="rId7" tooltip="" action="ppaction://hlinksldjump"/>
          </p:cNvPr>
          <p:cNvSpPr/>
          <p:nvPr/>
        </p:nvSpPr>
        <p:spPr>
          <a:xfrm>
            <a:off x="6327648" y="2167128"/>
            <a:ext cx="5120640" cy="658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76656" y="3191256"/>
            <a:ext cx="5120640" cy="658368"/>
          </a:xfrm>
          <a:prstGeom prst="roundRect">
            <a:avLst>
              <a:gd name="adj" fmla="val 22222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04672" y="3310128"/>
            <a:ext cx="384048" cy="384048"/>
          </a:xfrm>
          <a:prstGeom prst="roundRect">
            <a:avLst>
              <a:gd name="adj" fmla="val 26190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4672" y="3310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298448" y="3264408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Laboratorio y maquila</a:t>
            </a:r>
            <a:endParaRPr lang="en-US" sz="1220" dirty="0"/>
          </a:p>
        </p:txBody>
      </p:sp>
      <p:sp>
        <p:nvSpPr>
          <p:cNvPr id="34" name="Shape 32">
            <a:hlinkClick r:id="rId8" tooltip="" action="ppaction://hlinksldjump"/>
          </p:cNvPr>
          <p:cNvSpPr/>
          <p:nvPr/>
        </p:nvSpPr>
        <p:spPr>
          <a:xfrm>
            <a:off x="676656" y="3191256"/>
            <a:ext cx="5120640" cy="658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27648" y="3191256"/>
            <a:ext cx="5120640" cy="658368"/>
          </a:xfrm>
          <a:prstGeom prst="roundRect">
            <a:avLst>
              <a:gd name="adj" fmla="val 22222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455664" y="3310128"/>
            <a:ext cx="384048" cy="384048"/>
          </a:xfrm>
          <a:prstGeom prst="roundRect">
            <a:avLst>
              <a:gd name="adj" fmla="val 26190"/>
            </a:avLst>
          </a:prstGeom>
          <a:solidFill>
            <a:srgbClr val="49A7FF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55664" y="3310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949440" y="3264408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Arquitectura Odoo + IA</a:t>
            </a:r>
            <a:endParaRPr lang="en-US" sz="1220" dirty="0"/>
          </a:p>
        </p:txBody>
      </p:sp>
      <p:sp>
        <p:nvSpPr>
          <p:cNvPr id="39" name="Shape 37">
            <a:hlinkClick r:id="rId9" tooltip="" action="ppaction://hlinksldjump"/>
          </p:cNvPr>
          <p:cNvSpPr/>
          <p:nvPr/>
        </p:nvSpPr>
        <p:spPr>
          <a:xfrm>
            <a:off x="6327648" y="3191256"/>
            <a:ext cx="5120640" cy="658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76656" y="4215384"/>
            <a:ext cx="5120640" cy="658368"/>
          </a:xfrm>
          <a:prstGeom prst="roundRect">
            <a:avLst>
              <a:gd name="adj" fmla="val 22222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04672" y="4334256"/>
            <a:ext cx="384048" cy="384048"/>
          </a:xfrm>
          <a:prstGeom prst="roundRect">
            <a:avLst>
              <a:gd name="adj" fmla="val 26190"/>
            </a:avLst>
          </a:prstGeom>
          <a:solidFill>
            <a:srgbClr val="F1C76C"/>
          </a:solidFill>
          <a:ln w="12700">
            <a:solidFill>
              <a:srgbClr val="F1C76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04672" y="43342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298448" y="4288536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Dirección y control</a:t>
            </a:r>
            <a:endParaRPr lang="en-US" sz="1220" dirty="0"/>
          </a:p>
        </p:txBody>
      </p:sp>
      <p:sp>
        <p:nvSpPr>
          <p:cNvPr id="44" name="Shape 42">
            <a:hlinkClick r:id="rId10" tooltip="" action="ppaction://hlinksldjump"/>
          </p:cNvPr>
          <p:cNvSpPr/>
          <p:nvPr/>
        </p:nvSpPr>
        <p:spPr>
          <a:xfrm>
            <a:off x="676656" y="4215384"/>
            <a:ext cx="5120640" cy="658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27648" y="4215384"/>
            <a:ext cx="5120640" cy="658368"/>
          </a:xfrm>
          <a:prstGeom prst="roundRect">
            <a:avLst>
              <a:gd name="adj" fmla="val 22222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455664" y="4334256"/>
            <a:ext cx="384048" cy="384048"/>
          </a:xfrm>
          <a:prstGeom prst="roundRect">
            <a:avLst>
              <a:gd name="adj" fmla="val 26190"/>
            </a:avLst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55664" y="43342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6949440" y="4288536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 de implementación</a:t>
            </a:r>
            <a:endParaRPr lang="en-US" sz="1220" dirty="0"/>
          </a:p>
        </p:txBody>
      </p:sp>
      <p:sp>
        <p:nvSpPr>
          <p:cNvPr id="49" name="Shape 47">
            <a:hlinkClick r:id="rId11" tooltip="" action="ppaction://hlinksldjump"/>
          </p:cNvPr>
          <p:cNvSpPr/>
          <p:nvPr/>
        </p:nvSpPr>
        <p:spPr>
          <a:xfrm>
            <a:off x="6327648" y="4215384"/>
            <a:ext cx="5120640" cy="658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76656" y="5385816"/>
            <a:ext cx="10771632" cy="676656"/>
          </a:xfrm>
          <a:prstGeom prst="roundRect">
            <a:avLst>
              <a:gd name="adj" fmla="val 21622"/>
            </a:avLst>
          </a:prstGeom>
          <a:solidFill>
            <a:srgbClr val="0D1B2C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77824" y="5568696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TIP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1371600" y="5504688"/>
            <a:ext cx="9784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presentación incluye navegación interna. Úsala en modo presentación para moverte por secciones sin seguir un orden rígido.</a:t>
            </a:r>
            <a:endParaRPr lang="en-US" sz="10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0" descr="/mnt/data/a_wide_cinematic_interior_scene_of_a_modern_upsc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832" y="621792"/>
            <a:ext cx="5047488" cy="5468112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656832" y="621792"/>
            <a:ext cx="5047488" cy="5468112"/>
          </a:xfrm>
          <a:prstGeom prst="rect">
            <a:avLst/>
          </a:prstGeom>
          <a:solidFill>
            <a:srgbClr val="07111F">
              <a:alpha val="65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01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Salón: de agenda reactiva a operación inteligente.</a:t>
            </a:r>
            <a:endParaRPr lang="en-US" sz="2900" dirty="0"/>
          </a:p>
        </p:txBody>
      </p:sp>
      <p:sp>
        <p:nvSpPr>
          <p:cNvPr id="21" name="Text 18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Radical Alisados convierte cada conversación, cita y servicio en datos para vender mejor y operar con precisión.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566928" y="2267712"/>
            <a:ext cx="2761488" cy="1197864"/>
          </a:xfrm>
          <a:prstGeom prst="roundRect">
            <a:avLst>
              <a:gd name="adj" fmla="val 12214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66928" y="2267712"/>
            <a:ext cx="54864" cy="1197864"/>
          </a:xfrm>
          <a:prstGeom prst="roundRect">
            <a:avLst>
              <a:gd name="adj" fmla="val 50000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68096" y="2414016"/>
            <a:ext cx="23957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inteligente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768096" y="2834640"/>
            <a:ext cx="2395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Confirmaciones, reprogramaciones, recordatorios y control de ocupación.</a:t>
            </a:r>
            <a:endParaRPr lang="en-US" sz="1040" dirty="0"/>
          </a:p>
        </p:txBody>
      </p:sp>
      <p:sp>
        <p:nvSpPr>
          <p:cNvPr id="26" name="Shape 23"/>
          <p:cNvSpPr/>
          <p:nvPr/>
        </p:nvSpPr>
        <p:spPr>
          <a:xfrm>
            <a:off x="3538728" y="2267712"/>
            <a:ext cx="2761488" cy="1197864"/>
          </a:xfrm>
          <a:prstGeom prst="roundRect">
            <a:avLst>
              <a:gd name="adj" fmla="val 12214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538728" y="2267712"/>
            <a:ext cx="54864" cy="1197864"/>
          </a:xfrm>
          <a:prstGeom prst="roundRect">
            <a:avLst>
              <a:gd name="adj" fmla="val 50000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739896" y="2414016"/>
            <a:ext cx="23957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 360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3739896" y="2834640"/>
            <a:ext cx="2395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Historial, diagnóstico, preferencias, frecuencia y valor de vida.</a:t>
            </a:r>
            <a:endParaRPr lang="en-US" sz="1040" dirty="0"/>
          </a:p>
        </p:txBody>
      </p:sp>
      <p:sp>
        <p:nvSpPr>
          <p:cNvPr id="30" name="Shape 27"/>
          <p:cNvSpPr/>
          <p:nvPr/>
        </p:nvSpPr>
        <p:spPr>
          <a:xfrm>
            <a:off x="566928" y="3694176"/>
            <a:ext cx="2761488" cy="1197864"/>
          </a:xfrm>
          <a:prstGeom prst="roundRect">
            <a:avLst>
              <a:gd name="adj" fmla="val 12214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66928" y="3694176"/>
            <a:ext cx="54864" cy="1197864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68096" y="3840480"/>
            <a:ext cx="23957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Equipo y productividad</a:t>
            </a:r>
            <a:endParaRPr lang="en-US" sz="1250" dirty="0"/>
          </a:p>
        </p:txBody>
      </p:sp>
      <p:sp>
        <p:nvSpPr>
          <p:cNvPr id="33" name="Text 30"/>
          <p:cNvSpPr/>
          <p:nvPr/>
        </p:nvSpPr>
        <p:spPr>
          <a:xfrm>
            <a:off x="768096" y="4261104"/>
            <a:ext cx="2395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Ventas, tiempos, servicios, satisfacción y rendimiento por profesional.</a:t>
            </a:r>
            <a:endParaRPr lang="en-US" sz="1040" dirty="0"/>
          </a:p>
        </p:txBody>
      </p:sp>
      <p:sp>
        <p:nvSpPr>
          <p:cNvPr id="34" name="Shape 31"/>
          <p:cNvSpPr/>
          <p:nvPr/>
        </p:nvSpPr>
        <p:spPr>
          <a:xfrm>
            <a:off x="3538728" y="3694176"/>
            <a:ext cx="2761488" cy="1197864"/>
          </a:xfrm>
          <a:prstGeom prst="roundRect">
            <a:avLst>
              <a:gd name="adj" fmla="val 12214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538728" y="3694176"/>
            <a:ext cx="54864" cy="1197864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3739896" y="3840480"/>
            <a:ext cx="23957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Inventario por servicio</a:t>
            </a:r>
            <a:endParaRPr lang="en-US" sz="1250" dirty="0"/>
          </a:p>
        </p:txBody>
      </p:sp>
      <p:sp>
        <p:nvSpPr>
          <p:cNvPr id="37" name="Text 34"/>
          <p:cNvSpPr/>
          <p:nvPr/>
        </p:nvSpPr>
        <p:spPr>
          <a:xfrm>
            <a:off x="3739896" y="4261104"/>
            <a:ext cx="2395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Consumo real de producto, alertas y costo por tratamiento.</a:t>
            </a:r>
            <a:endParaRPr lang="en-US" sz="1040" dirty="0"/>
          </a:p>
        </p:txBody>
      </p:sp>
      <p:sp>
        <p:nvSpPr>
          <p:cNvPr id="38" name="Shape 35"/>
          <p:cNvSpPr/>
          <p:nvPr/>
        </p:nvSpPr>
        <p:spPr>
          <a:xfrm>
            <a:off x="7004304" y="4828032"/>
            <a:ext cx="4343400" cy="987552"/>
          </a:xfrm>
          <a:prstGeom prst="roundRect">
            <a:avLst>
              <a:gd name="adj" fmla="val 15741"/>
            </a:avLst>
          </a:prstGeom>
          <a:solidFill>
            <a:srgbClr val="0A1421">
              <a:alpha val="90000"/>
            </a:srgbClr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260336" y="500176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7808976" y="4928616"/>
            <a:ext cx="32186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Más ocupación, más recompra y menos huecos en agenda.</a:t>
            </a:r>
            <a:endParaRPr lang="en-US" sz="12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EXPERIENCIA COMERCIAL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Un agente de WhatsApp que sí conoce al cliente.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solo responde: diagnostica, agenda, confirma, acompaña y vuelve a vender.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85216" y="2258568"/>
            <a:ext cx="3401568" cy="1133856"/>
          </a:xfrm>
          <a:prstGeom prst="roundRect">
            <a:avLst>
              <a:gd name="adj" fmla="val 1371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22376" y="2395728"/>
            <a:ext cx="402336" cy="402336"/>
          </a:xfrm>
          <a:prstGeom prst="roundRect">
            <a:avLst>
              <a:gd name="adj" fmla="val 27273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2376" y="23957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243584" y="2368296"/>
            <a:ext cx="2615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Consulta</a:t>
            </a:r>
            <a:endParaRPr lang="en-US" sz="1120" dirty="0"/>
          </a:p>
        </p:txBody>
      </p:sp>
      <p:sp>
        <p:nvSpPr>
          <p:cNvPr id="24" name="Text 22"/>
          <p:cNvSpPr/>
          <p:nvPr/>
        </p:nvSpPr>
        <p:spPr>
          <a:xfrm>
            <a:off x="1243584" y="2615184"/>
            <a:ext cx="26151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Resuelve dudas y captura necesidad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4032504" y="26426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7364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4398264" y="2258568"/>
            <a:ext cx="3401568" cy="1133856"/>
          </a:xfrm>
          <a:prstGeom prst="roundRect">
            <a:avLst>
              <a:gd name="adj" fmla="val 1371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35424" y="2395728"/>
            <a:ext cx="402336" cy="402336"/>
          </a:xfrm>
          <a:prstGeom prst="roundRect">
            <a:avLst>
              <a:gd name="adj" fmla="val 27273"/>
            </a:avLst>
          </a:prstGeom>
          <a:solidFill>
            <a:srgbClr val="49A7FF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35424" y="23957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056632" y="2368296"/>
            <a:ext cx="2615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endParaRPr lang="en-US" sz="1120" dirty="0"/>
          </a:p>
        </p:txBody>
      </p:sp>
      <p:sp>
        <p:nvSpPr>
          <p:cNvPr id="30" name="Text 28"/>
          <p:cNvSpPr/>
          <p:nvPr/>
        </p:nvSpPr>
        <p:spPr>
          <a:xfrm>
            <a:off x="5056632" y="2615184"/>
            <a:ext cx="26151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 tipo de cabello y objetivo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7845552" y="26426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7364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8211312" y="2258568"/>
            <a:ext cx="3401568" cy="1133856"/>
          </a:xfrm>
          <a:prstGeom prst="roundRect">
            <a:avLst>
              <a:gd name="adj" fmla="val 1371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348472" y="2395728"/>
            <a:ext cx="402336" cy="402336"/>
          </a:xfrm>
          <a:prstGeom prst="roundRect">
            <a:avLst>
              <a:gd name="adj" fmla="val 27273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348472" y="23957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869680" y="2368296"/>
            <a:ext cx="2615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</a:t>
            </a:r>
            <a:endParaRPr lang="en-US" sz="1120" dirty="0"/>
          </a:p>
        </p:txBody>
      </p:sp>
      <p:sp>
        <p:nvSpPr>
          <p:cNvPr id="36" name="Text 34"/>
          <p:cNvSpPr/>
          <p:nvPr/>
        </p:nvSpPr>
        <p:spPr>
          <a:xfrm>
            <a:off x="8869680" y="2615184"/>
            <a:ext cx="26151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Encuentra horario, sede y profesional</a:t>
            </a:r>
            <a:endParaRPr lang="en-US" sz="860" dirty="0"/>
          </a:p>
        </p:txBody>
      </p:sp>
      <p:sp>
        <p:nvSpPr>
          <p:cNvPr id="37" name="Shape 35"/>
          <p:cNvSpPr/>
          <p:nvPr/>
        </p:nvSpPr>
        <p:spPr>
          <a:xfrm>
            <a:off x="585216" y="3831336"/>
            <a:ext cx="3401568" cy="1133856"/>
          </a:xfrm>
          <a:prstGeom prst="roundRect">
            <a:avLst>
              <a:gd name="adj" fmla="val 1371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22376" y="3968496"/>
            <a:ext cx="402336" cy="402336"/>
          </a:xfrm>
          <a:prstGeom prst="roundRect">
            <a:avLst>
              <a:gd name="adj" fmla="val 27273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22376" y="39684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243584" y="3941064"/>
            <a:ext cx="2615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Confirmación</a:t>
            </a:r>
            <a:endParaRPr lang="en-US" sz="1120" dirty="0"/>
          </a:p>
        </p:txBody>
      </p:sp>
      <p:sp>
        <p:nvSpPr>
          <p:cNvPr id="41" name="Text 39"/>
          <p:cNvSpPr/>
          <p:nvPr/>
        </p:nvSpPr>
        <p:spPr>
          <a:xfrm>
            <a:off x="1243584" y="4187952"/>
            <a:ext cx="26151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 ausencias y reprograma</a:t>
            </a:r>
            <a:endParaRPr lang="en-US" sz="860" dirty="0"/>
          </a:p>
        </p:txBody>
      </p:sp>
      <p:sp>
        <p:nvSpPr>
          <p:cNvPr id="42" name="Text 40"/>
          <p:cNvSpPr/>
          <p:nvPr/>
        </p:nvSpPr>
        <p:spPr>
          <a:xfrm>
            <a:off x="4032504" y="4215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7364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700" dirty="0"/>
          </a:p>
        </p:txBody>
      </p:sp>
      <p:sp>
        <p:nvSpPr>
          <p:cNvPr id="43" name="Shape 41"/>
          <p:cNvSpPr/>
          <p:nvPr/>
        </p:nvSpPr>
        <p:spPr>
          <a:xfrm>
            <a:off x="4398264" y="3831336"/>
            <a:ext cx="3401568" cy="1133856"/>
          </a:xfrm>
          <a:prstGeom prst="roundRect">
            <a:avLst>
              <a:gd name="adj" fmla="val 1371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535424" y="3968496"/>
            <a:ext cx="402336" cy="402336"/>
          </a:xfrm>
          <a:prstGeom prst="roundRect">
            <a:avLst>
              <a:gd name="adj" fmla="val 27273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35424" y="39684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056632" y="3941064"/>
            <a:ext cx="2615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Posservicio</a:t>
            </a:r>
            <a:endParaRPr lang="en-US" sz="1120" dirty="0"/>
          </a:p>
        </p:txBody>
      </p:sp>
      <p:sp>
        <p:nvSpPr>
          <p:cNvPr id="47" name="Text 45"/>
          <p:cNvSpPr/>
          <p:nvPr/>
        </p:nvSpPr>
        <p:spPr>
          <a:xfrm>
            <a:off x="5056632" y="4187952"/>
            <a:ext cx="26151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Cuidados, satisfacción y alerta</a:t>
            </a:r>
            <a:endParaRPr lang="en-US" sz="860" dirty="0"/>
          </a:p>
        </p:txBody>
      </p:sp>
      <p:sp>
        <p:nvSpPr>
          <p:cNvPr id="48" name="Text 46"/>
          <p:cNvSpPr/>
          <p:nvPr/>
        </p:nvSpPr>
        <p:spPr>
          <a:xfrm>
            <a:off x="7845552" y="4215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7364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700" dirty="0"/>
          </a:p>
        </p:txBody>
      </p:sp>
      <p:sp>
        <p:nvSpPr>
          <p:cNvPr id="49" name="Shape 47"/>
          <p:cNvSpPr/>
          <p:nvPr/>
        </p:nvSpPr>
        <p:spPr>
          <a:xfrm>
            <a:off x="8211312" y="3831336"/>
            <a:ext cx="3401568" cy="1133856"/>
          </a:xfrm>
          <a:prstGeom prst="roundRect">
            <a:avLst>
              <a:gd name="adj" fmla="val 1371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348472" y="3968496"/>
            <a:ext cx="402336" cy="402336"/>
          </a:xfrm>
          <a:prstGeom prst="roundRect">
            <a:avLst>
              <a:gd name="adj" fmla="val 27273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348472" y="39684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8869680" y="3941064"/>
            <a:ext cx="2615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Recompra</a:t>
            </a:r>
            <a:endParaRPr lang="en-US" sz="1120" dirty="0"/>
          </a:p>
        </p:txBody>
      </p:sp>
      <p:sp>
        <p:nvSpPr>
          <p:cNvPr id="53" name="Text 51"/>
          <p:cNvSpPr/>
          <p:nvPr/>
        </p:nvSpPr>
        <p:spPr>
          <a:xfrm>
            <a:off x="8869680" y="4187952"/>
            <a:ext cx="261518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 mantenimiento y productos</a:t>
            </a:r>
            <a:endParaRPr lang="en-US" sz="860" dirty="0"/>
          </a:p>
        </p:txBody>
      </p:sp>
      <p:sp>
        <p:nvSpPr>
          <p:cNvPr id="54" name="Shape 52"/>
          <p:cNvSpPr/>
          <p:nvPr/>
        </p:nvSpPr>
        <p:spPr>
          <a:xfrm>
            <a:off x="585216" y="5468112"/>
            <a:ext cx="10927080" cy="621792"/>
          </a:xfrm>
          <a:prstGeom prst="roundRect">
            <a:avLst>
              <a:gd name="adj" fmla="val 23529"/>
            </a:avLst>
          </a:prstGeom>
          <a:solidFill>
            <a:srgbClr val="0C1A2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68680" y="5596128"/>
            <a:ext cx="10369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etapa queda registrada en el CRM: fuente, conversación, cita, servicio, satisfacción y próxima oportunidad.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 POR SEDE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El tablero que convierte actividad en decisiones.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Datos diarios, semanales y mensuales para el dueño y los líderes de sede.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2130552"/>
            <a:ext cx="2578608" cy="1024128"/>
          </a:xfrm>
          <a:prstGeom prst="roundRect">
            <a:avLst>
              <a:gd name="adj" fmla="val 14286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8096" y="227685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spc="110" kern="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OCUPACIÓN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768096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8367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82%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68096" y="282549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utilizada</a:t>
            </a:r>
            <a:endParaRPr lang="en-US" sz="860" dirty="0"/>
          </a:p>
        </p:txBody>
      </p:sp>
      <p:sp>
        <p:nvSpPr>
          <p:cNvPr id="24" name="Shape 22"/>
          <p:cNvSpPr/>
          <p:nvPr/>
        </p:nvSpPr>
        <p:spPr>
          <a:xfrm>
            <a:off x="3419856" y="2130552"/>
            <a:ext cx="2578608" cy="1024128"/>
          </a:xfrm>
          <a:prstGeom prst="roundRect">
            <a:avLst>
              <a:gd name="adj" fmla="val 14286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21024" y="227685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spc="110" kern="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AUSENCIAS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3621024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06E6E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6%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3621024" y="282549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Citas no atendidas</a:t>
            </a:r>
            <a:endParaRPr lang="en-US" sz="860" dirty="0"/>
          </a:p>
        </p:txBody>
      </p:sp>
      <p:sp>
        <p:nvSpPr>
          <p:cNvPr id="28" name="Shape 26"/>
          <p:cNvSpPr/>
          <p:nvPr/>
        </p:nvSpPr>
        <p:spPr>
          <a:xfrm>
            <a:off x="6272784" y="2130552"/>
            <a:ext cx="2578608" cy="1024128"/>
          </a:xfrm>
          <a:prstGeom prst="roundRect">
            <a:avLst>
              <a:gd name="adj" fmla="val 14286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73952" y="227685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spc="110" kern="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RECOMPRA</a:t>
            </a:r>
            <a:endParaRPr lang="en-US" sz="860" dirty="0"/>
          </a:p>
        </p:txBody>
      </p:sp>
      <p:sp>
        <p:nvSpPr>
          <p:cNvPr id="30" name="Text 28"/>
          <p:cNvSpPr/>
          <p:nvPr/>
        </p:nvSpPr>
        <p:spPr>
          <a:xfrm>
            <a:off x="6473952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36C78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41%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6473952" y="282549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Clientes que regresan</a:t>
            </a:r>
            <a:endParaRPr lang="en-US" sz="860" dirty="0"/>
          </a:p>
        </p:txBody>
      </p:sp>
      <p:sp>
        <p:nvSpPr>
          <p:cNvPr id="32" name="Shape 30"/>
          <p:cNvSpPr/>
          <p:nvPr/>
        </p:nvSpPr>
        <p:spPr>
          <a:xfrm>
            <a:off x="9125712" y="2130552"/>
            <a:ext cx="2578608" cy="1024128"/>
          </a:xfrm>
          <a:prstGeom prst="roundRect">
            <a:avLst>
              <a:gd name="adj" fmla="val 14286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326880" y="227685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spc="110" kern="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TICKET PROM.</a:t>
            </a:r>
            <a:endParaRPr lang="en-US" sz="860" dirty="0"/>
          </a:p>
        </p:txBody>
      </p:sp>
      <p:sp>
        <p:nvSpPr>
          <p:cNvPr id="34" name="Text 32"/>
          <p:cNvSpPr/>
          <p:nvPr/>
        </p:nvSpPr>
        <p:spPr>
          <a:xfrm>
            <a:off x="9326880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D5A64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$—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9326880" y="2825496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servicio y sede</a:t>
            </a:r>
            <a:endParaRPr lang="en-US" sz="860" dirty="0"/>
          </a:p>
        </p:txBody>
      </p:sp>
      <p:sp>
        <p:nvSpPr>
          <p:cNvPr id="36" name="Shape 34"/>
          <p:cNvSpPr/>
          <p:nvPr/>
        </p:nvSpPr>
        <p:spPr>
          <a:xfrm>
            <a:off x="566928" y="3456432"/>
            <a:ext cx="6565392" cy="2221992"/>
          </a:xfrm>
          <a:prstGeom prst="roundRect">
            <a:avLst>
              <a:gd name="adj" fmla="val 7407"/>
            </a:avLst>
          </a:prstGeom>
          <a:solidFill>
            <a:srgbClr val="0D1B2C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2960" y="3666744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10" kern="0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Y VENTAS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932688" y="5230368"/>
            <a:ext cx="5797296" cy="0"/>
          </a:xfrm>
          <a:prstGeom prst="line">
            <a:avLst/>
          </a:prstGeom>
          <a:noFill/>
          <a:ln w="12700">
            <a:solidFill>
              <a:srgbClr val="27364B"/>
            </a:solidFill>
            <a:prstDash val="solid"/>
            <a:headEnd type="none"/>
            <a:tailEnd type="none"/>
          </a:ln>
        </p:spPr>
      </p:sp>
      <p:sp>
        <p:nvSpPr>
          <p:cNvPr id="39" name="Shape 37"/>
          <p:cNvSpPr/>
          <p:nvPr/>
        </p:nvSpPr>
        <p:spPr>
          <a:xfrm>
            <a:off x="932688" y="4059936"/>
            <a:ext cx="0" cy="1170432"/>
          </a:xfrm>
          <a:prstGeom prst="line">
            <a:avLst/>
          </a:prstGeom>
          <a:noFill/>
          <a:ln w="12700">
            <a:solidFill>
              <a:srgbClr val="27364B"/>
            </a:solidFill>
            <a:prstDash val="solid"/>
            <a:headEnd type="none"/>
            <a:tailEnd type="none"/>
          </a:ln>
        </p:spPr>
      </p:sp>
      <p:sp>
        <p:nvSpPr>
          <p:cNvPr id="40" name="Shape 38"/>
          <p:cNvSpPr/>
          <p:nvPr/>
        </p:nvSpPr>
        <p:spPr>
          <a:xfrm>
            <a:off x="1005840" y="4974336"/>
            <a:ext cx="822960" cy="-237744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1" name="Shape 39"/>
          <p:cNvSpPr/>
          <p:nvPr/>
        </p:nvSpPr>
        <p:spPr>
          <a:xfrm>
            <a:off x="1828800" y="4736592"/>
            <a:ext cx="822960" cy="109728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2" name="Shape 40"/>
          <p:cNvSpPr/>
          <p:nvPr/>
        </p:nvSpPr>
        <p:spPr>
          <a:xfrm>
            <a:off x="2651760" y="4846320"/>
            <a:ext cx="822960" cy="-438912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3" name="Shape 41"/>
          <p:cNvSpPr/>
          <p:nvPr/>
        </p:nvSpPr>
        <p:spPr>
          <a:xfrm>
            <a:off x="3474720" y="4407408"/>
            <a:ext cx="822960" cy="146304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4" name="Shape 42"/>
          <p:cNvSpPr/>
          <p:nvPr/>
        </p:nvSpPr>
        <p:spPr>
          <a:xfrm>
            <a:off x="4297680" y="4553712"/>
            <a:ext cx="822960" cy="-457200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5" name="Shape 43"/>
          <p:cNvSpPr/>
          <p:nvPr/>
        </p:nvSpPr>
        <p:spPr>
          <a:xfrm>
            <a:off x="5120640" y="4096512"/>
            <a:ext cx="822960" cy="128016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6" name="Shape 44"/>
          <p:cNvSpPr/>
          <p:nvPr/>
        </p:nvSpPr>
        <p:spPr>
          <a:xfrm>
            <a:off x="5943600" y="4224528"/>
            <a:ext cx="713232" cy="-411480"/>
          </a:xfrm>
          <a:prstGeom prst="line">
            <a:avLst/>
          </a:prstGeom>
          <a:noFill/>
          <a:ln w="3048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47" name="Shape 45"/>
          <p:cNvSpPr/>
          <p:nvPr/>
        </p:nvSpPr>
        <p:spPr>
          <a:xfrm>
            <a:off x="955548" y="4924044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778508" y="4686300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2601468" y="4796028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424428" y="4357116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247388" y="4503420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070348" y="4046220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893308" y="4174236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606540" y="3762756"/>
            <a:ext cx="100584" cy="10058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32688" y="5294376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Lun</a:t>
            </a:r>
            <a:endParaRPr lang="en-US" sz="750" dirty="0"/>
          </a:p>
        </p:txBody>
      </p:sp>
      <p:sp>
        <p:nvSpPr>
          <p:cNvPr id="56" name="Text 54"/>
          <p:cNvSpPr/>
          <p:nvPr/>
        </p:nvSpPr>
        <p:spPr>
          <a:xfrm>
            <a:off x="6473952" y="5294376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</a:t>
            </a:r>
            <a:endParaRPr lang="en-US" sz="750" dirty="0"/>
          </a:p>
        </p:txBody>
      </p:sp>
      <p:sp>
        <p:nvSpPr>
          <p:cNvPr id="57" name="Shape 55"/>
          <p:cNvSpPr/>
          <p:nvPr/>
        </p:nvSpPr>
        <p:spPr>
          <a:xfrm>
            <a:off x="7379208" y="3456432"/>
            <a:ext cx="4142232" cy="2221992"/>
          </a:xfrm>
          <a:prstGeom prst="roundRect">
            <a:avLst>
              <a:gd name="adj" fmla="val 740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635240" y="3666744"/>
            <a:ext cx="1965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10" kern="0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ALERTAS DEL DÍA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7635240" y="4151376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7845552" y="4069080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bloques con baja ocupación</a:t>
            </a:r>
            <a:endParaRPr lang="en-US" sz="1060" dirty="0"/>
          </a:p>
        </p:txBody>
      </p:sp>
      <p:sp>
        <p:nvSpPr>
          <p:cNvPr id="61" name="Shape 59"/>
          <p:cNvSpPr/>
          <p:nvPr/>
        </p:nvSpPr>
        <p:spPr>
          <a:xfrm>
            <a:off x="7635240" y="4507992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7845552" y="4425696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Producto crítico en sede norte</a:t>
            </a:r>
            <a:endParaRPr lang="en-US" sz="1060" dirty="0"/>
          </a:p>
        </p:txBody>
      </p:sp>
      <p:sp>
        <p:nvSpPr>
          <p:cNvPr id="63" name="Shape 61"/>
          <p:cNvSpPr/>
          <p:nvPr/>
        </p:nvSpPr>
        <p:spPr>
          <a:xfrm>
            <a:off x="7635240" y="4864608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7845552" y="4782312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clientes listos para recompra</a:t>
            </a:r>
            <a:endParaRPr lang="en-US" sz="1060" dirty="0"/>
          </a:p>
        </p:txBody>
      </p:sp>
      <p:sp>
        <p:nvSpPr>
          <p:cNvPr id="65" name="Shape 63"/>
          <p:cNvSpPr/>
          <p:nvPr/>
        </p:nvSpPr>
        <p:spPr>
          <a:xfrm>
            <a:off x="7635240" y="5221224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7845552" y="5138928"/>
            <a:ext cx="3282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reseña requiere seguimiento</a:t>
            </a:r>
            <a:endParaRPr lang="en-US" sz="10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0" descr="/mnt/data/a_wide_cinematic_highly_detailed_interior_scene_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1695" cy="6565392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0" y="0"/>
            <a:ext cx="12191695" cy="6565392"/>
          </a:xfrm>
          <a:prstGeom prst="rect">
            <a:avLst/>
          </a:prstGeom>
          <a:solidFill>
            <a:srgbClr val="07111F">
              <a:alpha val="53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0" y="0"/>
            <a:ext cx="6629400" cy="6565392"/>
          </a:xfrm>
          <a:prstGeom prst="rect">
            <a:avLst/>
          </a:prstGeom>
          <a:solidFill>
            <a:srgbClr val="02060C">
              <a:alpha val="92000"/>
            </a:srgbClr>
          </a:solidFill>
          <a:ln w="12700">
            <a:solidFill>
              <a:srgbClr val="02060C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02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Laboratorio y maquila: control desde la cotización hasta la entrega.</a:t>
            </a:r>
            <a:endParaRPr lang="en-US" sz="2900" dirty="0"/>
          </a:p>
        </p:txBody>
      </p:sp>
      <p:sp>
        <p:nvSpPr>
          <p:cNvPr id="22" name="Text 19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operación B2B trazable, rentable y visible para dirección, producción, calidad y cliente.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566928" y="246888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13232" y="258775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069848" y="255117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Prospecto</a:t>
            </a:r>
            <a:endParaRPr lang="en-US" sz="1080" dirty="0"/>
          </a:p>
        </p:txBody>
      </p:sp>
      <p:sp>
        <p:nvSpPr>
          <p:cNvPr id="26" name="Text 23"/>
          <p:cNvSpPr/>
          <p:nvPr/>
        </p:nvSpPr>
        <p:spPr>
          <a:xfrm>
            <a:off x="1069848" y="285292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 y necesidad</a:t>
            </a:r>
            <a:endParaRPr lang="en-US" sz="840" dirty="0"/>
          </a:p>
        </p:txBody>
      </p:sp>
      <p:sp>
        <p:nvSpPr>
          <p:cNvPr id="27" name="Shape 24"/>
          <p:cNvSpPr/>
          <p:nvPr/>
        </p:nvSpPr>
        <p:spPr>
          <a:xfrm>
            <a:off x="3419856" y="246888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566160" y="258775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3922776" y="255117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Cotización</a:t>
            </a:r>
            <a:endParaRPr lang="en-US" sz="1080" dirty="0"/>
          </a:p>
        </p:txBody>
      </p:sp>
      <p:sp>
        <p:nvSpPr>
          <p:cNvPr id="30" name="Text 27"/>
          <p:cNvSpPr/>
          <p:nvPr/>
        </p:nvSpPr>
        <p:spPr>
          <a:xfrm>
            <a:off x="3922776" y="285292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Costo, MOQ y margen</a:t>
            </a:r>
            <a:endParaRPr lang="en-US" sz="840" dirty="0"/>
          </a:p>
        </p:txBody>
      </p:sp>
      <p:sp>
        <p:nvSpPr>
          <p:cNvPr id="31" name="Shape 28"/>
          <p:cNvSpPr/>
          <p:nvPr/>
        </p:nvSpPr>
        <p:spPr>
          <a:xfrm>
            <a:off x="6272784" y="246888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19088" y="258775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6775704" y="255117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Desarrollo</a:t>
            </a:r>
            <a:endParaRPr lang="en-US" sz="1080" dirty="0"/>
          </a:p>
        </p:txBody>
      </p:sp>
      <p:sp>
        <p:nvSpPr>
          <p:cNvPr id="34" name="Text 31"/>
          <p:cNvSpPr/>
          <p:nvPr/>
        </p:nvSpPr>
        <p:spPr>
          <a:xfrm>
            <a:off x="6775704" y="285292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Fórmula y muestras</a:t>
            </a:r>
            <a:endParaRPr lang="en-US" sz="840" dirty="0"/>
          </a:p>
        </p:txBody>
      </p:sp>
      <p:sp>
        <p:nvSpPr>
          <p:cNvPr id="35" name="Shape 32"/>
          <p:cNvSpPr/>
          <p:nvPr/>
        </p:nvSpPr>
        <p:spPr>
          <a:xfrm>
            <a:off x="9125712" y="246888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272016" y="258775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9628632" y="255117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Orden</a:t>
            </a:r>
            <a:endParaRPr lang="en-US" sz="1080" dirty="0"/>
          </a:p>
        </p:txBody>
      </p:sp>
      <p:sp>
        <p:nvSpPr>
          <p:cNvPr id="38" name="Text 35"/>
          <p:cNvSpPr/>
          <p:nvPr/>
        </p:nvSpPr>
        <p:spPr>
          <a:xfrm>
            <a:off x="9628632" y="285292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Aprobación y anticipo</a:t>
            </a:r>
            <a:endParaRPr lang="en-US" sz="840" dirty="0"/>
          </a:p>
        </p:txBody>
      </p:sp>
      <p:sp>
        <p:nvSpPr>
          <p:cNvPr id="39" name="Shape 36"/>
          <p:cNvSpPr/>
          <p:nvPr/>
        </p:nvSpPr>
        <p:spPr>
          <a:xfrm>
            <a:off x="566928" y="370332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13232" y="382219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1069848" y="378561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Producción</a:t>
            </a:r>
            <a:endParaRPr lang="en-US" sz="1080" dirty="0"/>
          </a:p>
        </p:txBody>
      </p:sp>
      <p:sp>
        <p:nvSpPr>
          <p:cNvPr id="42" name="Text 39"/>
          <p:cNvSpPr/>
          <p:nvPr/>
        </p:nvSpPr>
        <p:spPr>
          <a:xfrm>
            <a:off x="1069848" y="408736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Lote, capacidad y avance</a:t>
            </a:r>
            <a:endParaRPr lang="en-US" sz="840" dirty="0"/>
          </a:p>
        </p:txBody>
      </p:sp>
      <p:sp>
        <p:nvSpPr>
          <p:cNvPr id="43" name="Shape 40"/>
          <p:cNvSpPr/>
          <p:nvPr/>
        </p:nvSpPr>
        <p:spPr>
          <a:xfrm>
            <a:off x="3419856" y="370332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3566160" y="382219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00" dirty="0"/>
          </a:p>
        </p:txBody>
      </p:sp>
      <p:sp>
        <p:nvSpPr>
          <p:cNvPr id="45" name="Text 42"/>
          <p:cNvSpPr/>
          <p:nvPr/>
        </p:nvSpPr>
        <p:spPr>
          <a:xfrm>
            <a:off x="3922776" y="378561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Calidad</a:t>
            </a:r>
            <a:endParaRPr lang="en-US" sz="1080" dirty="0"/>
          </a:p>
        </p:txBody>
      </p:sp>
      <p:sp>
        <p:nvSpPr>
          <p:cNvPr id="46" name="Text 43"/>
          <p:cNvSpPr/>
          <p:nvPr/>
        </p:nvSpPr>
        <p:spPr>
          <a:xfrm>
            <a:off x="3922776" y="408736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Pruebas y liberación</a:t>
            </a:r>
            <a:endParaRPr lang="en-US" sz="840" dirty="0"/>
          </a:p>
        </p:txBody>
      </p:sp>
      <p:sp>
        <p:nvSpPr>
          <p:cNvPr id="47" name="Shape 44"/>
          <p:cNvSpPr/>
          <p:nvPr/>
        </p:nvSpPr>
        <p:spPr>
          <a:xfrm>
            <a:off x="6272784" y="3703320"/>
            <a:ext cx="2578608" cy="841248"/>
          </a:xfrm>
          <a:prstGeom prst="roundRect">
            <a:avLst>
              <a:gd name="adj" fmla="val 16304"/>
            </a:avLst>
          </a:prstGeom>
          <a:solidFill>
            <a:srgbClr val="0B1726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419088" y="382219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6775704" y="378561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</a:t>
            </a:r>
            <a:endParaRPr lang="en-US" sz="1080" dirty="0"/>
          </a:p>
        </p:txBody>
      </p:sp>
      <p:sp>
        <p:nvSpPr>
          <p:cNvPr id="50" name="Text 47"/>
          <p:cNvSpPr/>
          <p:nvPr/>
        </p:nvSpPr>
        <p:spPr>
          <a:xfrm>
            <a:off x="6775704" y="4087368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Despacho y evidencias</a:t>
            </a:r>
            <a:endParaRPr lang="en-US" sz="840" dirty="0"/>
          </a:p>
        </p:txBody>
      </p:sp>
      <p:sp>
        <p:nvSpPr>
          <p:cNvPr id="51" name="Shape 48"/>
          <p:cNvSpPr/>
          <p:nvPr/>
        </p:nvSpPr>
        <p:spPr>
          <a:xfrm>
            <a:off x="9125712" y="4873752"/>
            <a:ext cx="2249424" cy="804672"/>
          </a:xfrm>
          <a:prstGeom prst="roundRect">
            <a:avLst>
              <a:gd name="adj" fmla="val 18182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9125712" y="4873752"/>
            <a:ext cx="22494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 PRODUCCIÓN →</a:t>
            </a:r>
            <a:endParaRPr lang="en-US" sz="980" dirty="0"/>
          </a:p>
        </p:txBody>
      </p:sp>
      <p:sp>
        <p:nvSpPr>
          <p:cNvPr id="53" name="Shape 50">
            <a:hlinkClick r:id="rId7" tooltip="" action="ppaction://hlinksldjump"/>
          </p:cNvPr>
          <p:cNvSpPr/>
          <p:nvPr/>
        </p:nvSpPr>
        <p:spPr>
          <a:xfrm>
            <a:off x="9125712" y="4873752"/>
            <a:ext cx="2249424" cy="80467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0" descr="/mnt/data/a_wide_clean_futuristic_industrial_laboratory_m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5312" y="1737360"/>
            <a:ext cx="5779008" cy="4224528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5925312" y="1737360"/>
            <a:ext cx="5779008" cy="4224528"/>
          </a:xfrm>
          <a:prstGeom prst="rect">
            <a:avLst/>
          </a:prstGeom>
          <a:solidFill>
            <a:srgbClr val="07111F">
              <a:alpha val="72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PRODUCCIÓN INTELIGENTE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Cada orden con trazabilidad, capacidad y margen.</a:t>
            </a:r>
            <a:endParaRPr lang="en-US" sz="2900" dirty="0"/>
          </a:p>
        </p:txBody>
      </p:sp>
      <p:sp>
        <p:nvSpPr>
          <p:cNvPr id="21" name="Text 18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IA revisa el plan de producción, cruza materias primas, fechas, calidad y compromisos comerciales.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566928" y="2185416"/>
            <a:ext cx="4800600" cy="694944"/>
          </a:xfrm>
          <a:prstGeom prst="roundRect">
            <a:avLst>
              <a:gd name="adj" fmla="val 21053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66928" y="2185416"/>
            <a:ext cx="54864" cy="694944"/>
          </a:xfrm>
          <a:prstGeom prst="roundRect">
            <a:avLst>
              <a:gd name="adj" fmla="val 50000"/>
            </a:avLst>
          </a:prstGeom>
          <a:solidFill>
            <a:srgbClr val="49A7FF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68096" y="2331720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PLANIFICACIÓN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768096" y="2752344"/>
            <a:ext cx="443484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/>
          </a:lstStyle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 disponible, fechas prometidas y prioridad de órdenes.</a:t>
            </a:r>
            <a:endParaRPr lang="en-US" sz="1040" dirty="0"/>
          </a:p>
        </p:txBody>
      </p:sp>
      <p:sp>
        <p:nvSpPr>
          <p:cNvPr id="26" name="Shape 23"/>
          <p:cNvSpPr/>
          <p:nvPr/>
        </p:nvSpPr>
        <p:spPr>
          <a:xfrm>
            <a:off x="566928" y="3044952"/>
            <a:ext cx="4800600" cy="694944"/>
          </a:xfrm>
          <a:prstGeom prst="roundRect">
            <a:avLst>
              <a:gd name="adj" fmla="val 21053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66928" y="3044952"/>
            <a:ext cx="54864" cy="694944"/>
          </a:xfrm>
          <a:prstGeom prst="roundRect">
            <a:avLst>
              <a:gd name="adj" fmla="val 50000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68096" y="3191256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 PRIMA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768096" y="3611880"/>
            <a:ext cx="443484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/>
          </a:lstStyle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Disponibilidad, lotes, vencimientos y compras necesarias.</a:t>
            </a:r>
            <a:endParaRPr lang="en-US" sz="1040" dirty="0"/>
          </a:p>
        </p:txBody>
      </p:sp>
      <p:sp>
        <p:nvSpPr>
          <p:cNvPr id="30" name="Shape 27"/>
          <p:cNvSpPr/>
          <p:nvPr/>
        </p:nvSpPr>
        <p:spPr>
          <a:xfrm>
            <a:off x="566928" y="3904488"/>
            <a:ext cx="4800600" cy="694944"/>
          </a:xfrm>
          <a:prstGeom prst="roundRect">
            <a:avLst>
              <a:gd name="adj" fmla="val 21053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66928" y="3904488"/>
            <a:ext cx="54864" cy="694944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68096" y="4050792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COSTEO</a:t>
            </a:r>
            <a:endParaRPr lang="en-US" sz="1250" dirty="0"/>
          </a:p>
        </p:txBody>
      </p:sp>
      <p:sp>
        <p:nvSpPr>
          <p:cNvPr id="33" name="Text 30"/>
          <p:cNvSpPr/>
          <p:nvPr/>
        </p:nvSpPr>
        <p:spPr>
          <a:xfrm>
            <a:off x="768096" y="4471416"/>
            <a:ext cx="443484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/>
          </a:lstStyle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Costo estándar vs. real, desviaciones y margen por cliente.</a:t>
            </a:r>
            <a:endParaRPr lang="en-US" sz="1040" dirty="0"/>
          </a:p>
        </p:txBody>
      </p:sp>
      <p:sp>
        <p:nvSpPr>
          <p:cNvPr id="34" name="Shape 31"/>
          <p:cNvSpPr/>
          <p:nvPr/>
        </p:nvSpPr>
        <p:spPr>
          <a:xfrm>
            <a:off x="566928" y="4764024"/>
            <a:ext cx="4800600" cy="694944"/>
          </a:xfrm>
          <a:prstGeom prst="roundRect">
            <a:avLst>
              <a:gd name="adj" fmla="val 21053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66928" y="4764024"/>
            <a:ext cx="54864" cy="694944"/>
          </a:xfrm>
          <a:prstGeom prst="roundRect">
            <a:avLst>
              <a:gd name="adj" fmla="val 50000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68096" y="4910328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CALIDAD</a:t>
            </a:r>
            <a:endParaRPr lang="en-US" sz="1250" dirty="0"/>
          </a:p>
        </p:txBody>
      </p:sp>
      <p:sp>
        <p:nvSpPr>
          <p:cNvPr id="37" name="Text 34"/>
          <p:cNvSpPr/>
          <p:nvPr/>
        </p:nvSpPr>
        <p:spPr>
          <a:xfrm>
            <a:off x="768096" y="5330952"/>
            <a:ext cx="443484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/>
          </a:lstStyle>
          <a:p>
            <a:pPr algn="l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Protocolos, pruebas, no conformidades y liberación.</a:t>
            </a:r>
            <a:endParaRPr lang="en-US" sz="1040" dirty="0"/>
          </a:p>
        </p:txBody>
      </p:sp>
      <p:sp>
        <p:nvSpPr>
          <p:cNvPr id="38" name="Shape 35"/>
          <p:cNvSpPr/>
          <p:nvPr/>
        </p:nvSpPr>
        <p:spPr>
          <a:xfrm>
            <a:off x="6409944" y="4745736"/>
            <a:ext cx="4846320" cy="859536"/>
          </a:xfrm>
          <a:prstGeom prst="roundRect">
            <a:avLst>
              <a:gd name="adj" fmla="val 18085"/>
            </a:avLst>
          </a:prstGeom>
          <a:solidFill>
            <a:srgbClr val="0B1726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656832" y="4910328"/>
            <a:ext cx="1316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ALERTA EJECUTIVA</a:t>
            </a:r>
            <a:endParaRPr lang="en-US" sz="850" dirty="0"/>
          </a:p>
        </p:txBody>
      </p:sp>
      <p:sp>
        <p:nvSpPr>
          <p:cNvPr id="40" name="Text 37"/>
          <p:cNvSpPr/>
          <p:nvPr/>
        </p:nvSpPr>
        <p:spPr>
          <a:xfrm>
            <a:off x="7973568" y="4791456"/>
            <a:ext cx="29535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“La orden #248 está en riesgo por materia prima y retrasaría 2 entregas.”</a:t>
            </a:r>
            <a:endParaRPr lang="en-US" sz="10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 DE PRODUCTO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Keratina: fórmula, costo, calidad y experiencia conectados.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producto deja de verse solo como inventario y se administra como un activo rentable y medible.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4910328" y="2862072"/>
            <a:ext cx="2377440" cy="1170432"/>
          </a:xfrm>
          <a:prstGeom prst="roundRect">
            <a:avLst>
              <a:gd name="adj" fmla="val 15625"/>
            </a:avLst>
          </a:prstGeom>
          <a:solidFill>
            <a:srgbClr val="173147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10328" y="2862072"/>
            <a:ext cx="237744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KERATINA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360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66928" y="2011680"/>
            <a:ext cx="2852928" cy="1005840"/>
          </a:xfrm>
          <a:prstGeom prst="roundRect">
            <a:avLst>
              <a:gd name="adj" fmla="val 15455"/>
            </a:avLst>
          </a:prstGeom>
          <a:solidFill>
            <a:srgbClr val="101E31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68096" y="2148840"/>
            <a:ext cx="2450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FÓRMULA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68096" y="2441448"/>
            <a:ext cx="2450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Versiones, activos y ficha técnica</a:t>
            </a:r>
            <a:endParaRPr lang="en-US" sz="940" dirty="0"/>
          </a:p>
        </p:txBody>
      </p:sp>
      <p:sp>
        <p:nvSpPr>
          <p:cNvPr id="25" name="Shape 23"/>
          <p:cNvSpPr/>
          <p:nvPr/>
        </p:nvSpPr>
        <p:spPr>
          <a:xfrm>
            <a:off x="566928" y="4224528"/>
            <a:ext cx="2852928" cy="1005840"/>
          </a:xfrm>
          <a:prstGeom prst="roundRect">
            <a:avLst>
              <a:gd name="adj" fmla="val 15455"/>
            </a:avLst>
          </a:prstGeom>
          <a:solidFill>
            <a:srgbClr val="101E31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68096" y="4361688"/>
            <a:ext cx="2450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COSTO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68096" y="4654296"/>
            <a:ext cx="2450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 prima, envase y mano de obra</a:t>
            </a:r>
            <a:endParaRPr lang="en-US" sz="940" dirty="0"/>
          </a:p>
        </p:txBody>
      </p:sp>
      <p:sp>
        <p:nvSpPr>
          <p:cNvPr id="28" name="Shape 26"/>
          <p:cNvSpPr/>
          <p:nvPr/>
        </p:nvSpPr>
        <p:spPr>
          <a:xfrm>
            <a:off x="8275320" y="2011680"/>
            <a:ext cx="2852928" cy="1005840"/>
          </a:xfrm>
          <a:prstGeom prst="roundRect">
            <a:avLst>
              <a:gd name="adj" fmla="val 15455"/>
            </a:avLst>
          </a:prstGeom>
          <a:solidFill>
            <a:srgbClr val="101E31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76488" y="2148840"/>
            <a:ext cx="2450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CALIDAD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476488" y="2441448"/>
            <a:ext cx="2450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Pruebas, estabilidad y liberación</a:t>
            </a:r>
            <a:endParaRPr lang="en-US" sz="940" dirty="0"/>
          </a:p>
        </p:txBody>
      </p:sp>
      <p:sp>
        <p:nvSpPr>
          <p:cNvPr id="31" name="Shape 29"/>
          <p:cNvSpPr/>
          <p:nvPr/>
        </p:nvSpPr>
        <p:spPr>
          <a:xfrm>
            <a:off x="8275320" y="4224528"/>
            <a:ext cx="2852928" cy="1005840"/>
          </a:xfrm>
          <a:prstGeom prst="roundRect">
            <a:avLst>
              <a:gd name="adj" fmla="val 15455"/>
            </a:avLst>
          </a:prstGeom>
          <a:solidFill>
            <a:srgbClr val="101E31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76488" y="4361688"/>
            <a:ext cx="2450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9A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MERCADO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476488" y="4654296"/>
            <a:ext cx="2450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Feedback, reclamos y recompra</a:t>
            </a:r>
            <a:endParaRPr lang="en-US" sz="940" dirty="0"/>
          </a:p>
        </p:txBody>
      </p:sp>
      <p:sp>
        <p:nvSpPr>
          <p:cNvPr id="34" name="Shape 32"/>
          <p:cNvSpPr/>
          <p:nvPr/>
        </p:nvSpPr>
        <p:spPr>
          <a:xfrm>
            <a:off x="3419856" y="2514600"/>
            <a:ext cx="1490472" cy="713232"/>
          </a:xfrm>
          <a:prstGeom prst="line">
            <a:avLst/>
          </a:prstGeom>
          <a:noFill/>
          <a:ln w="22860">
            <a:solidFill>
              <a:srgbClr val="8367FF"/>
            </a:solidFill>
            <a:prstDash val="solid"/>
            <a:headEnd type="none"/>
            <a:tailEnd type="none"/>
          </a:ln>
        </p:spPr>
      </p:sp>
      <p:sp>
        <p:nvSpPr>
          <p:cNvPr id="35" name="Shape 33"/>
          <p:cNvSpPr/>
          <p:nvPr/>
        </p:nvSpPr>
        <p:spPr>
          <a:xfrm>
            <a:off x="3419856" y="4727448"/>
            <a:ext cx="1490472" cy="-1051560"/>
          </a:xfrm>
          <a:prstGeom prst="line">
            <a:avLst/>
          </a:prstGeom>
          <a:noFill/>
          <a:ln w="22860">
            <a:solidFill>
              <a:srgbClr val="D5A64A"/>
            </a:solidFill>
            <a:prstDash val="solid"/>
            <a:headEnd type="none"/>
            <a:tailEnd type="none"/>
          </a:ln>
        </p:spPr>
      </p:sp>
      <p:sp>
        <p:nvSpPr>
          <p:cNvPr id="36" name="Shape 34"/>
          <p:cNvSpPr/>
          <p:nvPr/>
        </p:nvSpPr>
        <p:spPr>
          <a:xfrm>
            <a:off x="7287768" y="3227832"/>
            <a:ext cx="987552" cy="-713232"/>
          </a:xfrm>
          <a:prstGeom prst="line">
            <a:avLst/>
          </a:prstGeom>
          <a:noFill/>
          <a:ln w="22860">
            <a:solidFill>
              <a:srgbClr val="36C78B"/>
            </a:solidFill>
            <a:prstDash val="solid"/>
            <a:headEnd type="none"/>
            <a:tailEnd type="none"/>
          </a:ln>
        </p:spPr>
      </p:sp>
      <p:sp>
        <p:nvSpPr>
          <p:cNvPr id="37" name="Shape 35"/>
          <p:cNvSpPr/>
          <p:nvPr/>
        </p:nvSpPr>
        <p:spPr>
          <a:xfrm>
            <a:off x="7287768" y="3675888"/>
            <a:ext cx="987552" cy="1051560"/>
          </a:xfrm>
          <a:prstGeom prst="line">
            <a:avLst/>
          </a:prstGeom>
          <a:noFill/>
          <a:ln w="22860">
            <a:solidFill>
              <a:srgbClr val="49A7FF"/>
            </a:solidFill>
            <a:prstDash val="solid"/>
            <a:headEnd type="none"/>
            <a:tailEnd type="none"/>
          </a:ln>
        </p:spPr>
      </p:sp>
      <p:sp>
        <p:nvSpPr>
          <p:cNvPr id="38" name="Shape 36"/>
          <p:cNvSpPr/>
          <p:nvPr/>
        </p:nvSpPr>
        <p:spPr>
          <a:xfrm>
            <a:off x="3895344" y="5102352"/>
            <a:ext cx="4407408" cy="658368"/>
          </a:xfrm>
          <a:prstGeom prst="roundRect">
            <a:avLst>
              <a:gd name="adj" fmla="val 22222"/>
            </a:avLst>
          </a:prstGeom>
          <a:solidFill>
            <a:srgbClr val="0B1726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096512" y="5257800"/>
            <a:ext cx="4005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Resultado: decisiones de formulación y precio con evidencia real.</a:t>
            </a:r>
            <a:endParaRPr lang="en-US" sz="10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ARQUITECTURA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No reemplazamos Odoo. Lo volvemos más inteligente.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 360 funciona como una capa de conversación, análisis y automatización sobre los sistemas existentes.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2194560"/>
            <a:ext cx="3200400" cy="3328416"/>
          </a:xfrm>
          <a:prstGeom prst="roundRect">
            <a:avLst>
              <a:gd name="adj" fmla="val 5143"/>
            </a:avLst>
          </a:prstGeom>
          <a:solidFill>
            <a:srgbClr val="0D1B2C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6384" y="2404872"/>
            <a:ext cx="2761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49A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FUENTES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77824" y="2843784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05840" y="2843784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Odoo / ERP</a:t>
            </a:r>
            <a:endParaRPr lang="en-US" sz="890" dirty="0"/>
          </a:p>
        </p:txBody>
      </p:sp>
      <p:sp>
        <p:nvSpPr>
          <p:cNvPr id="24" name="Shape 22"/>
          <p:cNvSpPr/>
          <p:nvPr/>
        </p:nvSpPr>
        <p:spPr>
          <a:xfrm>
            <a:off x="877824" y="3273552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05840" y="3273552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890" dirty="0"/>
          </a:p>
        </p:txBody>
      </p:sp>
      <p:sp>
        <p:nvSpPr>
          <p:cNvPr id="26" name="Shape 24"/>
          <p:cNvSpPr/>
          <p:nvPr/>
        </p:nvSpPr>
        <p:spPr>
          <a:xfrm>
            <a:off x="877824" y="3703320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05840" y="3703320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/ CRM</a:t>
            </a:r>
            <a:endParaRPr lang="en-US" sz="890" dirty="0"/>
          </a:p>
        </p:txBody>
      </p:sp>
      <p:sp>
        <p:nvSpPr>
          <p:cNvPr id="28" name="Shape 26"/>
          <p:cNvSpPr/>
          <p:nvPr/>
        </p:nvSpPr>
        <p:spPr>
          <a:xfrm>
            <a:off x="877824" y="4133088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05840" y="4133088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Producción</a:t>
            </a:r>
            <a:endParaRPr lang="en-US" sz="890" dirty="0"/>
          </a:p>
        </p:txBody>
      </p:sp>
      <p:sp>
        <p:nvSpPr>
          <p:cNvPr id="30" name="Shape 28"/>
          <p:cNvSpPr/>
          <p:nvPr/>
        </p:nvSpPr>
        <p:spPr>
          <a:xfrm>
            <a:off x="877824" y="4562856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5840" y="4562856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Calidad</a:t>
            </a:r>
            <a:endParaRPr lang="en-US" sz="890" dirty="0"/>
          </a:p>
        </p:txBody>
      </p:sp>
      <p:sp>
        <p:nvSpPr>
          <p:cNvPr id="32" name="Shape 30"/>
          <p:cNvSpPr/>
          <p:nvPr/>
        </p:nvSpPr>
        <p:spPr>
          <a:xfrm>
            <a:off x="877824" y="4992624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05840" y="4992624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Contabilidad</a:t>
            </a:r>
            <a:endParaRPr lang="en-US" sz="890" dirty="0"/>
          </a:p>
        </p:txBody>
      </p:sp>
      <p:sp>
        <p:nvSpPr>
          <p:cNvPr id="34" name="Shape 32"/>
          <p:cNvSpPr/>
          <p:nvPr/>
        </p:nvSpPr>
        <p:spPr>
          <a:xfrm>
            <a:off x="4370832" y="2194560"/>
            <a:ext cx="3200400" cy="3328416"/>
          </a:xfrm>
          <a:prstGeom prst="roundRect">
            <a:avLst>
              <a:gd name="adj" fmla="val 5143"/>
            </a:avLst>
          </a:prstGeom>
          <a:solidFill>
            <a:srgbClr val="0D1B2C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90288" y="2404872"/>
            <a:ext cx="2761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 360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681728" y="2843784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09744" y="2843784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Unifica datos</a:t>
            </a:r>
            <a:endParaRPr lang="en-US" sz="890" dirty="0"/>
          </a:p>
        </p:txBody>
      </p:sp>
      <p:sp>
        <p:nvSpPr>
          <p:cNvPr id="38" name="Shape 36"/>
          <p:cNvSpPr/>
          <p:nvPr/>
        </p:nvSpPr>
        <p:spPr>
          <a:xfrm>
            <a:off x="4681728" y="3273552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809744" y="3273552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 contexto</a:t>
            </a:r>
            <a:endParaRPr lang="en-US" sz="890" dirty="0"/>
          </a:p>
        </p:txBody>
      </p:sp>
      <p:sp>
        <p:nvSpPr>
          <p:cNvPr id="40" name="Shape 38"/>
          <p:cNvSpPr/>
          <p:nvPr/>
        </p:nvSpPr>
        <p:spPr>
          <a:xfrm>
            <a:off x="4681728" y="3703320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809744" y="3703320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 alertas</a:t>
            </a:r>
            <a:endParaRPr lang="en-US" sz="890" dirty="0"/>
          </a:p>
        </p:txBody>
      </p:sp>
      <p:sp>
        <p:nvSpPr>
          <p:cNvPr id="42" name="Shape 40"/>
          <p:cNvSpPr/>
          <p:nvPr/>
        </p:nvSpPr>
        <p:spPr>
          <a:xfrm>
            <a:off x="4681728" y="4133088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809744" y="4133088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Recomienda acciones</a:t>
            </a:r>
            <a:endParaRPr lang="en-US" sz="890" dirty="0"/>
          </a:p>
        </p:txBody>
      </p:sp>
      <p:sp>
        <p:nvSpPr>
          <p:cNvPr id="44" name="Shape 42"/>
          <p:cNvSpPr/>
          <p:nvPr/>
        </p:nvSpPr>
        <p:spPr>
          <a:xfrm>
            <a:off x="4681728" y="4562856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809744" y="4562856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Ejecuta flujos</a:t>
            </a:r>
            <a:endParaRPr lang="en-US" sz="890" dirty="0"/>
          </a:p>
        </p:txBody>
      </p:sp>
      <p:sp>
        <p:nvSpPr>
          <p:cNvPr id="46" name="Shape 44"/>
          <p:cNvSpPr/>
          <p:nvPr/>
        </p:nvSpPr>
        <p:spPr>
          <a:xfrm>
            <a:off x="8183880" y="2194560"/>
            <a:ext cx="3200400" cy="3328416"/>
          </a:xfrm>
          <a:prstGeom prst="roundRect">
            <a:avLst>
              <a:gd name="adj" fmla="val 5143"/>
            </a:avLst>
          </a:prstGeom>
          <a:solidFill>
            <a:srgbClr val="0D1B2C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403336" y="2404872"/>
            <a:ext cx="2761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SALIDAS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8494776" y="2843784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622792" y="2843784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Panel gerencial</a:t>
            </a:r>
            <a:endParaRPr lang="en-US" sz="890" dirty="0"/>
          </a:p>
        </p:txBody>
      </p:sp>
      <p:sp>
        <p:nvSpPr>
          <p:cNvPr id="50" name="Shape 48"/>
          <p:cNvSpPr/>
          <p:nvPr/>
        </p:nvSpPr>
        <p:spPr>
          <a:xfrm>
            <a:off x="8494776" y="3273552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622792" y="3273552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Asistente WhatsApp</a:t>
            </a:r>
            <a:endParaRPr lang="en-US" sz="890" dirty="0"/>
          </a:p>
        </p:txBody>
      </p:sp>
      <p:sp>
        <p:nvSpPr>
          <p:cNvPr id="52" name="Shape 50"/>
          <p:cNvSpPr/>
          <p:nvPr/>
        </p:nvSpPr>
        <p:spPr>
          <a:xfrm>
            <a:off x="8494776" y="3703320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622792" y="3703320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Alertas automáticas</a:t>
            </a:r>
            <a:endParaRPr lang="en-US" sz="890" dirty="0"/>
          </a:p>
        </p:txBody>
      </p:sp>
      <p:sp>
        <p:nvSpPr>
          <p:cNvPr id="54" name="Shape 52"/>
          <p:cNvSpPr/>
          <p:nvPr/>
        </p:nvSpPr>
        <p:spPr>
          <a:xfrm>
            <a:off x="8494776" y="4133088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622792" y="4133088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Reportes ejecutivos</a:t>
            </a:r>
            <a:endParaRPr lang="en-US" sz="890" dirty="0"/>
          </a:p>
        </p:txBody>
      </p:sp>
      <p:sp>
        <p:nvSpPr>
          <p:cNvPr id="56" name="Shape 54"/>
          <p:cNvSpPr/>
          <p:nvPr/>
        </p:nvSpPr>
        <p:spPr>
          <a:xfrm>
            <a:off x="8494776" y="4562856"/>
            <a:ext cx="2578608" cy="301752"/>
          </a:xfrm>
          <a:prstGeom prst="roundRect">
            <a:avLst>
              <a:gd name="adj" fmla="val 33333"/>
            </a:avLst>
          </a:prstGeom>
          <a:solidFill>
            <a:srgbClr val="14253A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622792" y="4562856"/>
            <a:ext cx="23225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Tareas y seguimiento</a:t>
            </a:r>
            <a:endParaRPr lang="en-US" sz="890" dirty="0"/>
          </a:p>
        </p:txBody>
      </p:sp>
      <p:sp>
        <p:nvSpPr>
          <p:cNvPr id="58" name="Text 56"/>
          <p:cNvSpPr/>
          <p:nvPr/>
        </p:nvSpPr>
        <p:spPr>
          <a:xfrm>
            <a:off x="3922776" y="3602736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59" name="Text 57"/>
          <p:cNvSpPr/>
          <p:nvPr/>
        </p:nvSpPr>
        <p:spPr>
          <a:xfrm>
            <a:off x="7735824" y="3602736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000" dirty="0"/>
          </a:p>
        </p:txBody>
      </p:sp>
      <p:sp>
        <p:nvSpPr>
          <p:cNvPr id="60" name="Text 58"/>
          <p:cNvSpPr/>
          <p:nvPr/>
        </p:nvSpPr>
        <p:spPr>
          <a:xfrm>
            <a:off x="1536192" y="5806440"/>
            <a:ext cx="9098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Integración progresiva: se empieza por los flujos de mayor impacto y se escala sin frenar la operación.</a:t>
            </a:r>
            <a:endParaRPr lang="en-US" sz="10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MERCADEO Y CRM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Dos motores comerciales, una misma inteligencia.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B2C para el salón y B2B para la maquila, con mensajes y seguimiento completamente distintos.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2157984"/>
            <a:ext cx="5358384" cy="3401568"/>
          </a:xfrm>
          <a:prstGeom prst="roundRect">
            <a:avLst>
              <a:gd name="adj" fmla="val 4839"/>
            </a:avLst>
          </a:prstGeom>
          <a:solidFill>
            <a:srgbClr val="0D1B2C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1248" y="239572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B2C · RADICAL ALISADOS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41248" y="2926080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2843784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Segmentación por servicio, frecuencia y sede</a:t>
            </a:r>
            <a:endParaRPr lang="en-US" sz="1070" dirty="0"/>
          </a:p>
        </p:txBody>
      </p:sp>
      <p:sp>
        <p:nvSpPr>
          <p:cNvPr id="24" name="Shape 22"/>
          <p:cNvSpPr/>
          <p:nvPr/>
        </p:nvSpPr>
        <p:spPr>
          <a:xfrm>
            <a:off x="841248" y="3374136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51560" y="3291840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Recuperación de clientes inactivos</a:t>
            </a:r>
            <a:endParaRPr lang="en-US" sz="1070" dirty="0"/>
          </a:p>
        </p:txBody>
      </p:sp>
      <p:sp>
        <p:nvSpPr>
          <p:cNvPr id="26" name="Shape 24"/>
          <p:cNvSpPr/>
          <p:nvPr/>
        </p:nvSpPr>
        <p:spPr>
          <a:xfrm>
            <a:off x="841248" y="3822192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1560" y="3739896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Mantenimiento y recompra de productos</a:t>
            </a:r>
            <a:endParaRPr lang="en-US" sz="1070" dirty="0"/>
          </a:p>
        </p:txBody>
      </p:sp>
      <p:sp>
        <p:nvSpPr>
          <p:cNvPr id="28" name="Shape 26"/>
          <p:cNvSpPr/>
          <p:nvPr/>
        </p:nvSpPr>
        <p:spPr>
          <a:xfrm>
            <a:off x="841248" y="4270248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51560" y="4187952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Campañas por cumpleaños y fechas especiales</a:t>
            </a:r>
            <a:endParaRPr lang="en-US" sz="1070" dirty="0"/>
          </a:p>
        </p:txBody>
      </p:sp>
      <p:sp>
        <p:nvSpPr>
          <p:cNvPr id="30" name="Shape 28"/>
          <p:cNvSpPr/>
          <p:nvPr/>
        </p:nvSpPr>
        <p:spPr>
          <a:xfrm>
            <a:off x="841248" y="4718304"/>
            <a:ext cx="109728" cy="109728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51560" y="4636008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 de citas y ventas por campaña</a:t>
            </a:r>
            <a:endParaRPr lang="en-US" sz="1070" dirty="0"/>
          </a:p>
        </p:txBody>
      </p:sp>
      <p:sp>
        <p:nvSpPr>
          <p:cNvPr id="32" name="Shape 30"/>
          <p:cNvSpPr/>
          <p:nvPr/>
        </p:nvSpPr>
        <p:spPr>
          <a:xfrm>
            <a:off x="6190488" y="2157984"/>
            <a:ext cx="5340096" cy="3401568"/>
          </a:xfrm>
          <a:prstGeom prst="roundRect">
            <a:avLst>
              <a:gd name="adj" fmla="val 4839"/>
            </a:avLst>
          </a:prstGeom>
          <a:solidFill>
            <a:srgbClr val="0D1B2C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64808" y="239572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B2B · LABORATORIO / MAQUILA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464808" y="2926080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5120" y="2843784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Leads por tipo de producto y volumen</a:t>
            </a:r>
            <a:endParaRPr lang="en-US" sz="1070" dirty="0"/>
          </a:p>
        </p:txBody>
      </p:sp>
      <p:sp>
        <p:nvSpPr>
          <p:cNvPr id="36" name="Shape 34"/>
          <p:cNvSpPr/>
          <p:nvPr/>
        </p:nvSpPr>
        <p:spPr>
          <a:xfrm>
            <a:off x="6464808" y="3374136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75120" y="3291840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Seguimiento automático de cotizaciones</a:t>
            </a:r>
            <a:endParaRPr lang="en-US" sz="1070" dirty="0"/>
          </a:p>
        </p:txBody>
      </p:sp>
      <p:sp>
        <p:nvSpPr>
          <p:cNvPr id="38" name="Shape 36"/>
          <p:cNvSpPr/>
          <p:nvPr/>
        </p:nvSpPr>
        <p:spPr>
          <a:xfrm>
            <a:off x="6464808" y="3822192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75120" y="3739896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Muestras, aprobaciones y documentos</a:t>
            </a:r>
            <a:endParaRPr lang="en-US" sz="1070" dirty="0"/>
          </a:p>
        </p:txBody>
      </p:sp>
      <p:sp>
        <p:nvSpPr>
          <p:cNvPr id="40" name="Shape 38"/>
          <p:cNvSpPr/>
          <p:nvPr/>
        </p:nvSpPr>
        <p:spPr>
          <a:xfrm>
            <a:off x="6464808" y="4270248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75120" y="4187952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Reactivación de marcas sin pedidos recientes</a:t>
            </a:r>
            <a:endParaRPr lang="en-US" sz="1070" dirty="0"/>
          </a:p>
        </p:txBody>
      </p:sp>
      <p:sp>
        <p:nvSpPr>
          <p:cNvPr id="42" name="Shape 40"/>
          <p:cNvSpPr/>
          <p:nvPr/>
        </p:nvSpPr>
        <p:spPr>
          <a:xfrm>
            <a:off x="6464808" y="4718304"/>
            <a:ext cx="109728" cy="109728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75120" y="4636008"/>
            <a:ext cx="4407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Upselling de nuevas líneas y referencias</a:t>
            </a:r>
            <a:endParaRPr lang="en-US" sz="1070" dirty="0"/>
          </a:p>
        </p:txBody>
      </p:sp>
      <p:sp>
        <p:nvSpPr>
          <p:cNvPr id="44" name="Shape 42"/>
          <p:cNvSpPr/>
          <p:nvPr/>
        </p:nvSpPr>
        <p:spPr>
          <a:xfrm>
            <a:off x="3090672" y="5742432"/>
            <a:ext cx="6016752" cy="530352"/>
          </a:xfrm>
          <a:prstGeom prst="roundRect">
            <a:avLst>
              <a:gd name="adj" fmla="val 27586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090672" y="5742432"/>
            <a:ext cx="60167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objetivo no es enviar más mensajes. Es activar la oportunidad correcta.</a:t>
            </a:r>
            <a:endParaRPr lang="en-US" sz="10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0" descr="/mnt/data/a_wide_cinematic_high_end_control_room_operati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1695" cy="6565392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0" y="0"/>
            <a:ext cx="12191695" cy="6565392"/>
          </a:xfrm>
          <a:prstGeom prst="rect">
            <a:avLst/>
          </a:prstGeom>
          <a:solidFill>
            <a:srgbClr val="07111F">
              <a:alpha val="46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DIRECCIÓN 360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El dueño deja de perseguir reportes.</a:t>
            </a:r>
            <a:endParaRPr lang="en-US" sz="2900" dirty="0"/>
          </a:p>
        </p:txBody>
      </p:sp>
      <p:sp>
        <p:nvSpPr>
          <p:cNvPr id="21" name="Text 18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Pregunta por WhatsApp y recibe respuestas con contexto, comparación y acción sugerida.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566928" y="2304288"/>
            <a:ext cx="5230368" cy="1170432"/>
          </a:xfrm>
          <a:prstGeom prst="roundRect">
            <a:avLst>
              <a:gd name="adj" fmla="val 14063"/>
            </a:avLst>
          </a:prstGeom>
          <a:solidFill>
            <a:srgbClr val="0B1726">
              <a:alpha val="92000"/>
            </a:srgbClr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86384" y="2450592"/>
            <a:ext cx="47914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“¿Cómo cerró cada sede ayer?”</a:t>
            </a:r>
            <a:endParaRPr lang="en-US" sz="1340" dirty="0"/>
          </a:p>
        </p:txBody>
      </p:sp>
      <p:sp>
        <p:nvSpPr>
          <p:cNvPr id="24" name="Text 21"/>
          <p:cNvSpPr/>
          <p:nvPr/>
        </p:nvSpPr>
        <p:spPr>
          <a:xfrm>
            <a:off x="786384" y="2926080"/>
            <a:ext cx="4791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Ventas, ocupación, ticket, ausencias y alertas.</a:t>
            </a:r>
            <a:endParaRPr lang="en-US" sz="960" dirty="0"/>
          </a:p>
        </p:txBody>
      </p:sp>
      <p:sp>
        <p:nvSpPr>
          <p:cNvPr id="25" name="Shape 22"/>
          <p:cNvSpPr/>
          <p:nvPr/>
        </p:nvSpPr>
        <p:spPr>
          <a:xfrm>
            <a:off x="6099048" y="2304288"/>
            <a:ext cx="5230368" cy="1170432"/>
          </a:xfrm>
          <a:prstGeom prst="roundRect">
            <a:avLst>
              <a:gd name="adj" fmla="val 14063"/>
            </a:avLst>
          </a:prstGeom>
          <a:solidFill>
            <a:srgbClr val="0B1726">
              <a:alpha val="92000"/>
            </a:srgbClr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18504" y="2450592"/>
            <a:ext cx="47914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“¿Qué pedidos del laboratorio están en riesgo?”</a:t>
            </a:r>
            <a:endParaRPr lang="en-US" sz="1340" dirty="0"/>
          </a:p>
        </p:txBody>
      </p:sp>
      <p:sp>
        <p:nvSpPr>
          <p:cNvPr id="27" name="Text 24"/>
          <p:cNvSpPr/>
          <p:nvPr/>
        </p:nvSpPr>
        <p:spPr>
          <a:xfrm>
            <a:off x="6318504" y="2926080"/>
            <a:ext cx="4791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Cruza materiales, producción, calidad y fecha prometida.</a:t>
            </a:r>
            <a:endParaRPr lang="en-US" sz="960" dirty="0"/>
          </a:p>
        </p:txBody>
      </p:sp>
      <p:sp>
        <p:nvSpPr>
          <p:cNvPr id="28" name="Shape 25"/>
          <p:cNvSpPr/>
          <p:nvPr/>
        </p:nvSpPr>
        <p:spPr>
          <a:xfrm>
            <a:off x="566928" y="3785616"/>
            <a:ext cx="5230368" cy="1170432"/>
          </a:xfrm>
          <a:prstGeom prst="roundRect">
            <a:avLst>
              <a:gd name="adj" fmla="val 14063"/>
            </a:avLst>
          </a:prstGeom>
          <a:solidFill>
            <a:srgbClr val="0B1726">
              <a:alpha val="92000"/>
            </a:srgbClr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86384" y="3931920"/>
            <a:ext cx="47914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“¿Cuál producto o servicio deja más margen?”</a:t>
            </a:r>
            <a:endParaRPr lang="en-US" sz="1340" dirty="0"/>
          </a:p>
        </p:txBody>
      </p:sp>
      <p:sp>
        <p:nvSpPr>
          <p:cNvPr id="30" name="Text 27"/>
          <p:cNvSpPr/>
          <p:nvPr/>
        </p:nvSpPr>
        <p:spPr>
          <a:xfrm>
            <a:off x="786384" y="4407408"/>
            <a:ext cx="4791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Compara costo real, precio, consumo y rentabilidad.</a:t>
            </a:r>
            <a:endParaRPr lang="en-US" sz="960" dirty="0"/>
          </a:p>
        </p:txBody>
      </p:sp>
      <p:sp>
        <p:nvSpPr>
          <p:cNvPr id="31" name="Shape 28"/>
          <p:cNvSpPr/>
          <p:nvPr/>
        </p:nvSpPr>
        <p:spPr>
          <a:xfrm>
            <a:off x="6099048" y="3785616"/>
            <a:ext cx="5230368" cy="1170432"/>
          </a:xfrm>
          <a:prstGeom prst="roundRect">
            <a:avLst>
              <a:gd name="adj" fmla="val 14063"/>
            </a:avLst>
          </a:prstGeom>
          <a:solidFill>
            <a:srgbClr val="0B1726">
              <a:alpha val="92000"/>
            </a:srgbClr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18504" y="3931920"/>
            <a:ext cx="47914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4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“¿Qué debo priorizar hoy?”</a:t>
            </a:r>
            <a:endParaRPr lang="en-US" sz="1340" dirty="0"/>
          </a:p>
        </p:txBody>
      </p:sp>
      <p:sp>
        <p:nvSpPr>
          <p:cNvPr id="33" name="Text 30"/>
          <p:cNvSpPr/>
          <p:nvPr/>
        </p:nvSpPr>
        <p:spPr>
          <a:xfrm>
            <a:off x="6318504" y="4407408"/>
            <a:ext cx="4791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Ordena decisiones por impacto y urgencia.</a:t>
            </a:r>
            <a:endParaRPr lang="en-US" sz="960" dirty="0"/>
          </a:p>
        </p:txBody>
      </p:sp>
      <p:sp>
        <p:nvSpPr>
          <p:cNvPr id="34" name="Shape 31"/>
          <p:cNvSpPr/>
          <p:nvPr/>
        </p:nvSpPr>
        <p:spPr>
          <a:xfrm>
            <a:off x="3374136" y="5541264"/>
            <a:ext cx="5440680" cy="566928"/>
          </a:xfrm>
          <a:prstGeom prst="roundRect">
            <a:avLst>
              <a:gd name="adj" fmla="val 25806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374136" y="554126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RESPUESTA. TODOS LOS DATOS.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IMPLEMENTACIÓN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Roadmap de 90 días, por impacto y sin improvisar.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Primero se conecta lo crítico; después se automatiza y se escala.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2267712"/>
            <a:ext cx="2523744" cy="2907792"/>
          </a:xfrm>
          <a:prstGeom prst="roundRect">
            <a:avLst>
              <a:gd name="adj" fmla="val 6522"/>
            </a:avLst>
          </a:prstGeom>
          <a:solidFill>
            <a:srgbClr val="0D1B2C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1520" y="2450592"/>
            <a:ext cx="420624" cy="420624"/>
          </a:xfrm>
          <a:prstGeom prst="roundRect">
            <a:avLst>
              <a:gd name="adj" fmla="val 26087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24505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280160" y="245973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endParaRPr lang="en-US" sz="1030" dirty="0"/>
          </a:p>
        </p:txBody>
      </p:sp>
      <p:sp>
        <p:nvSpPr>
          <p:cNvPr id="24" name="Text 22"/>
          <p:cNvSpPr/>
          <p:nvPr/>
        </p:nvSpPr>
        <p:spPr>
          <a:xfrm>
            <a:off x="768096" y="300837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Días 1–15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68096" y="3438144"/>
            <a:ext cx="21031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Mapeo de procesos, fuentes de datos, prioridades y arquitectura.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383280" y="2267712"/>
            <a:ext cx="2523744" cy="2907792"/>
          </a:xfrm>
          <a:prstGeom prst="roundRect">
            <a:avLst>
              <a:gd name="adj" fmla="val 6522"/>
            </a:avLst>
          </a:prstGeom>
          <a:solidFill>
            <a:srgbClr val="0D1B2C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547872" y="2450592"/>
            <a:ext cx="420624" cy="420624"/>
          </a:xfrm>
          <a:prstGeom prst="roundRect">
            <a:avLst>
              <a:gd name="adj" fmla="val 26087"/>
            </a:avLst>
          </a:prstGeom>
          <a:solidFill>
            <a:srgbClr val="49A7FF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47872" y="24505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096512" y="245973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49A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CONEXIÓN</a:t>
            </a:r>
            <a:endParaRPr lang="en-US" sz="1030" dirty="0"/>
          </a:p>
        </p:txBody>
      </p:sp>
      <p:sp>
        <p:nvSpPr>
          <p:cNvPr id="30" name="Text 28"/>
          <p:cNvSpPr/>
          <p:nvPr/>
        </p:nvSpPr>
        <p:spPr>
          <a:xfrm>
            <a:off x="3584448" y="300837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Días 16–35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584448" y="3438144"/>
            <a:ext cx="21031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Integraciones iniciales con Odoo, WhatsApp, agenda y producción.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199632" y="2267712"/>
            <a:ext cx="2523744" cy="2907792"/>
          </a:xfrm>
          <a:prstGeom prst="roundRect">
            <a:avLst>
              <a:gd name="adj" fmla="val 6522"/>
            </a:avLst>
          </a:prstGeom>
          <a:solidFill>
            <a:srgbClr val="0D1B2C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64224" y="2450592"/>
            <a:ext cx="420624" cy="420624"/>
          </a:xfrm>
          <a:prstGeom prst="roundRect">
            <a:avLst>
              <a:gd name="adj" fmla="val 26087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364224" y="24505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912864" y="245973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PILOTO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6400800" y="300837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Días 36–60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400800" y="3438144"/>
            <a:ext cx="21031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Agentes, alertas y tablero para un flujo de salón y uno de laboratorio.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9015984" y="2267712"/>
            <a:ext cx="2523744" cy="2907792"/>
          </a:xfrm>
          <a:prstGeom prst="roundRect">
            <a:avLst>
              <a:gd name="adj" fmla="val 6522"/>
            </a:avLst>
          </a:prstGeom>
          <a:solidFill>
            <a:srgbClr val="0D1B2C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180576" y="2450592"/>
            <a:ext cx="420624" cy="420624"/>
          </a:xfrm>
          <a:prstGeom prst="roundRect">
            <a:avLst>
              <a:gd name="adj" fmla="val 26087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180576" y="24505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9729216" y="245973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</a:t>
            </a:r>
            <a:endParaRPr lang="en-US" sz="1030" dirty="0"/>
          </a:p>
        </p:txBody>
      </p:sp>
      <p:sp>
        <p:nvSpPr>
          <p:cNvPr id="42" name="Text 40"/>
          <p:cNvSpPr/>
          <p:nvPr/>
        </p:nvSpPr>
        <p:spPr>
          <a:xfrm>
            <a:off x="9217152" y="300837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Días 61–90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9217152" y="3438144"/>
            <a:ext cx="21031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Automatización adicional, capacitación, métricas y expansión.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932688" y="5650992"/>
            <a:ext cx="10149840" cy="0"/>
          </a:xfrm>
          <a:prstGeom prst="line">
            <a:avLst/>
          </a:prstGeom>
          <a:noFill/>
          <a:ln w="25400">
            <a:solidFill>
              <a:srgbClr val="27364B"/>
            </a:solidFill>
            <a:prstDash val="solid"/>
            <a:headEnd type="none"/>
            <a:tailEnd type="none"/>
          </a:ln>
        </p:spPr>
      </p:sp>
      <p:sp>
        <p:nvSpPr>
          <p:cNvPr id="45" name="Shape 43"/>
          <p:cNvSpPr/>
          <p:nvPr/>
        </p:nvSpPr>
        <p:spPr>
          <a:xfrm>
            <a:off x="1060704" y="5532120"/>
            <a:ext cx="237744" cy="237744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877056" y="5532120"/>
            <a:ext cx="237744" cy="237744"/>
          </a:xfrm>
          <a:prstGeom prst="ellipse">
            <a:avLst/>
          </a:prstGeom>
          <a:solidFill>
            <a:srgbClr val="49A7FF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693408" y="5532120"/>
            <a:ext cx="237744" cy="237744"/>
          </a:xfrm>
          <a:prstGeom prst="ellipse">
            <a:avLst/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509760" y="5532120"/>
            <a:ext cx="237744" cy="237744"/>
          </a:xfrm>
          <a:prstGeom prst="ellipse">
            <a:avLst/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313432" y="5870448"/>
            <a:ext cx="7607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alcance final se define después del diagnóstico técnico y operativo.</a:t>
            </a:r>
            <a:endParaRPr lang="en-US" sz="9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33488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INICIO</a:t>
            </a:r>
            <a:endParaRPr lang="en-US" sz="76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7333488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38744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MENÚ</a:t>
            </a:r>
            <a:endParaRPr lang="en-US" sz="760" dirty="0"/>
          </a:p>
        </p:txBody>
      </p:sp>
      <p:sp>
        <p:nvSpPr>
          <p:cNvPr id="7" name="Shape 5">
            <a:hlinkClick r:id="rId2" tooltip="" action="ppaction://hlinksldjump"/>
          </p:cNvPr>
          <p:cNvSpPr/>
          <p:nvPr/>
        </p:nvSpPr>
        <p:spPr>
          <a:xfrm>
            <a:off x="8238744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0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SALÓN</a:t>
            </a:r>
            <a:endParaRPr lang="en-US" sz="760" dirty="0"/>
          </a:p>
        </p:txBody>
      </p:sp>
      <p:sp>
        <p:nvSpPr>
          <p:cNvPr id="10" name="Shape 8">
            <a:hlinkClick r:id="rId3" tooltip="" action="ppaction://hlinksldjump"/>
          </p:cNvPr>
          <p:cNvSpPr/>
          <p:nvPr/>
        </p:nvSpPr>
        <p:spPr>
          <a:xfrm>
            <a:off x="9144000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49256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</a:t>
            </a:r>
            <a:endParaRPr lang="en-US" sz="760" dirty="0"/>
          </a:p>
        </p:txBody>
      </p:sp>
      <p:sp>
        <p:nvSpPr>
          <p:cNvPr id="13" name="Shape 11">
            <a:hlinkClick r:id="rId4" tooltip="" action="ppaction://hlinksldjump"/>
          </p:cNvPr>
          <p:cNvSpPr/>
          <p:nvPr/>
        </p:nvSpPr>
        <p:spPr>
          <a:xfrm>
            <a:off x="10049256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54512" y="292608"/>
            <a:ext cx="813816" cy="274320"/>
          </a:xfrm>
          <a:prstGeom prst="roundRect">
            <a:avLst>
              <a:gd name="adj" fmla="val 50000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</a:t>
            </a:r>
            <a:endParaRPr lang="en-US" sz="760" dirty="0"/>
          </a:p>
        </p:txBody>
      </p:sp>
      <p:sp>
        <p:nvSpPr>
          <p:cNvPr id="16" name="Shape 14">
            <a:hlinkClick r:id="rId5" tooltip="" action="ppaction://hlinksldjump"/>
          </p:cNvPr>
          <p:cNvSpPr/>
          <p:nvPr/>
        </p:nvSpPr>
        <p:spPr>
          <a:xfrm>
            <a:off x="10954512" y="292608"/>
            <a:ext cx="813816" cy="274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3891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9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 ESPERADO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02920" y="758952"/>
            <a:ext cx="10972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Menos fragmentación. Más control. Mejor rendimiento.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502920" y="1453896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A9B6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metas se validan en el diagnóstico y se miden desde el piloto.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2221992"/>
            <a:ext cx="3429000" cy="1225296"/>
          </a:xfrm>
          <a:prstGeom prst="roundRect">
            <a:avLst>
              <a:gd name="adj" fmla="val 1268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9808" y="2414016"/>
            <a:ext cx="347472" cy="347472"/>
          </a:xfrm>
          <a:prstGeom prst="roundRect">
            <a:avLst>
              <a:gd name="adj" fmla="val 28947"/>
            </a:avLst>
          </a:prstGeom>
          <a:solidFill>
            <a:srgbClr val="49A7FF"/>
          </a:solidFill>
          <a:ln w="12700">
            <a:solidFill>
              <a:srgbClr val="49A7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2414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225296" y="2350008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9A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VISIBILIDAD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225296" y="2688336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Información consolidada por sede, cliente, orden y lote.</a:t>
            </a:r>
            <a:endParaRPr lang="en-US" sz="970" dirty="0"/>
          </a:p>
        </p:txBody>
      </p:sp>
      <p:sp>
        <p:nvSpPr>
          <p:cNvPr id="25" name="Shape 23"/>
          <p:cNvSpPr/>
          <p:nvPr/>
        </p:nvSpPr>
        <p:spPr>
          <a:xfrm>
            <a:off x="4334256" y="2221992"/>
            <a:ext cx="3429000" cy="1225296"/>
          </a:xfrm>
          <a:prstGeom prst="roundRect">
            <a:avLst>
              <a:gd name="adj" fmla="val 1268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17136" y="2414016"/>
            <a:ext cx="347472" cy="347472"/>
          </a:xfrm>
          <a:prstGeom prst="roundRect">
            <a:avLst>
              <a:gd name="adj" fmla="val 28947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17136" y="2414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992624" y="2350008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VELOCIDAD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992624" y="2688336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Respuestas y decisiones sin esperar reportes manuales.</a:t>
            </a:r>
            <a:endParaRPr lang="en-US" sz="970" dirty="0"/>
          </a:p>
        </p:txBody>
      </p:sp>
      <p:sp>
        <p:nvSpPr>
          <p:cNvPr id="30" name="Shape 28"/>
          <p:cNvSpPr/>
          <p:nvPr/>
        </p:nvSpPr>
        <p:spPr>
          <a:xfrm>
            <a:off x="8101584" y="2221992"/>
            <a:ext cx="3429000" cy="1225296"/>
          </a:xfrm>
          <a:prstGeom prst="roundRect">
            <a:avLst>
              <a:gd name="adj" fmla="val 1268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284464" y="2414016"/>
            <a:ext cx="347472" cy="347472"/>
          </a:xfrm>
          <a:prstGeom prst="roundRect">
            <a:avLst>
              <a:gd name="adj" fmla="val 28947"/>
            </a:avLst>
          </a:prstGeom>
          <a:solidFill>
            <a:srgbClr val="36C78B"/>
          </a:solidFill>
          <a:ln w="12700">
            <a:solidFill>
              <a:srgbClr val="36C7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284464" y="24140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759952" y="2350008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6C7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TRAZABILIDAD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8759952" y="2688336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Desde la conversación hasta la entrega y posventa.</a:t>
            </a:r>
            <a:endParaRPr lang="en-US" sz="970" dirty="0"/>
          </a:p>
        </p:txBody>
      </p:sp>
      <p:sp>
        <p:nvSpPr>
          <p:cNvPr id="35" name="Shape 33"/>
          <p:cNvSpPr/>
          <p:nvPr/>
        </p:nvSpPr>
        <p:spPr>
          <a:xfrm>
            <a:off x="566928" y="3749040"/>
            <a:ext cx="3429000" cy="1225296"/>
          </a:xfrm>
          <a:prstGeom prst="roundRect">
            <a:avLst>
              <a:gd name="adj" fmla="val 1268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49808" y="3941064"/>
            <a:ext cx="347472" cy="347472"/>
          </a:xfrm>
          <a:prstGeom prst="roundRect">
            <a:avLst>
              <a:gd name="adj" fmla="val 28947"/>
            </a:avLst>
          </a:prstGeom>
          <a:solidFill>
            <a:srgbClr val="8367FF"/>
          </a:solidFill>
          <a:ln w="12700">
            <a:solidFill>
              <a:srgbClr val="8367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9808" y="39410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1225296" y="3877056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836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RENTABILIDAD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1225296" y="4215384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Costos, márgenes y oportunidades visibles a tiempo.</a:t>
            </a:r>
            <a:endParaRPr lang="en-US" sz="970" dirty="0"/>
          </a:p>
        </p:txBody>
      </p:sp>
      <p:sp>
        <p:nvSpPr>
          <p:cNvPr id="40" name="Shape 38"/>
          <p:cNvSpPr/>
          <p:nvPr/>
        </p:nvSpPr>
        <p:spPr>
          <a:xfrm>
            <a:off x="4334256" y="3749040"/>
            <a:ext cx="3429000" cy="1225296"/>
          </a:xfrm>
          <a:prstGeom prst="roundRect">
            <a:avLst>
              <a:gd name="adj" fmla="val 1268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517136" y="3941064"/>
            <a:ext cx="347472" cy="347472"/>
          </a:xfrm>
          <a:prstGeom prst="roundRect">
            <a:avLst>
              <a:gd name="adj" fmla="val 28947"/>
            </a:avLst>
          </a:prstGeom>
          <a:solidFill>
            <a:srgbClr val="F06E6E"/>
          </a:solidFill>
          <a:ln w="12700">
            <a:solidFill>
              <a:srgbClr val="F06E6E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517136" y="39410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992624" y="3877056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06E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4992624" y="4215384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Alertas sobre agenda, inventario, producción y calidad.</a:t>
            </a:r>
            <a:endParaRPr lang="en-US" sz="970" dirty="0"/>
          </a:p>
        </p:txBody>
      </p:sp>
      <p:sp>
        <p:nvSpPr>
          <p:cNvPr id="45" name="Shape 43"/>
          <p:cNvSpPr/>
          <p:nvPr/>
        </p:nvSpPr>
        <p:spPr>
          <a:xfrm>
            <a:off x="8101584" y="3749040"/>
            <a:ext cx="3429000" cy="1225296"/>
          </a:xfrm>
          <a:prstGeom prst="roundRect">
            <a:avLst>
              <a:gd name="adj" fmla="val 12687"/>
            </a:avLst>
          </a:prstGeom>
          <a:solidFill>
            <a:srgbClr val="101E31"/>
          </a:solidFill>
          <a:ln w="12700">
            <a:solidFill>
              <a:srgbClr val="27364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284464" y="3941064"/>
            <a:ext cx="347472" cy="347472"/>
          </a:xfrm>
          <a:prstGeom prst="roundRect">
            <a:avLst>
              <a:gd name="adj" fmla="val 28947"/>
            </a:avLst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284464" y="39410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8759952" y="3877056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ESCALABILIDAD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8759952" y="4215384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base para crecer sin multiplicar el caos.</a:t>
            </a:r>
            <a:endParaRPr lang="en-US" sz="970" dirty="0"/>
          </a:p>
        </p:txBody>
      </p:sp>
      <p:sp>
        <p:nvSpPr>
          <p:cNvPr id="50" name="Shape 48"/>
          <p:cNvSpPr/>
          <p:nvPr/>
        </p:nvSpPr>
        <p:spPr>
          <a:xfrm>
            <a:off x="1691640" y="5394960"/>
            <a:ext cx="8796528" cy="676656"/>
          </a:xfrm>
          <a:prstGeom prst="roundRect">
            <a:avLst>
              <a:gd name="adj" fmla="val 21622"/>
            </a:avLst>
          </a:prstGeom>
          <a:solidFill>
            <a:srgbClr val="0C1A2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920240" y="5541264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 tecnología ya existe. El valor está en conectarla al negocio y convertirla en ejecución.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565392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E8A99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ly_detailed_interior_scene_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060C">
              <a:alpha val="55000"/>
            </a:srgbClr>
          </a:solidFill>
          <a:ln w="12700">
            <a:solidFill>
              <a:srgbClr val="02060C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02060C">
              <a:alpha val="92000"/>
            </a:srgbClr>
          </a:solidFill>
          <a:ln w="12700">
            <a:solidFill>
              <a:srgbClr val="02060C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66928" y="621792"/>
            <a:ext cx="1444752" cy="310896"/>
          </a:xfrm>
          <a:prstGeom prst="roundRect">
            <a:avLst>
              <a:gd name="adj" fmla="val 50000"/>
            </a:avLst>
          </a:prstGeom>
          <a:solidFill>
            <a:srgbClr val="0A1626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6656" y="621792"/>
            <a:ext cx="12252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spc="110" kern="0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SIGUIENTE PASO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66928" y="1243584"/>
            <a:ext cx="59436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Construyamos el cerebro</a:t>
            </a:r>
            <a:endParaRPr lang="en-US" sz="3300" dirty="0"/>
          </a:p>
          <a:p>
            <a:pPr algn="l" indent="0" marL="0">
              <a:buNone/>
            </a:pPr>
            <a:r>
              <a:rPr lang="en-US" sz="3300" b="1" dirty="0">
                <a:solidFill>
                  <a:srgbClr val="F6F8FB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operativo de las dos empresas.</a:t>
            </a:r>
            <a:endParaRPr lang="en-US" sz="3300" dirty="0"/>
          </a:p>
        </p:txBody>
      </p:sp>
      <p:sp>
        <p:nvSpPr>
          <p:cNvPr id="8" name="Text 5"/>
          <p:cNvSpPr/>
          <p:nvPr/>
        </p:nvSpPr>
        <p:spPr>
          <a:xfrm>
            <a:off x="566928" y="2953512"/>
            <a:ext cx="5266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b="1" dirty="0">
                <a:solidFill>
                  <a:srgbClr val="D5A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Taller de diagnóstico ejecutivo + técnico</a:t>
            </a:r>
            <a:endParaRPr lang="en-US" sz="1520" dirty="0"/>
          </a:p>
        </p:txBody>
      </p:sp>
      <p:sp>
        <p:nvSpPr>
          <p:cNvPr id="9" name="Shape 6"/>
          <p:cNvSpPr/>
          <p:nvPr/>
        </p:nvSpPr>
        <p:spPr>
          <a:xfrm>
            <a:off x="566928" y="3575304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3493008"/>
            <a:ext cx="5129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Priorizar procesos con impacto inmediato</a:t>
            </a:r>
            <a:endParaRPr lang="en-US" sz="1130" dirty="0"/>
          </a:p>
        </p:txBody>
      </p:sp>
      <p:sp>
        <p:nvSpPr>
          <p:cNvPr id="11" name="Shape 8"/>
          <p:cNvSpPr/>
          <p:nvPr/>
        </p:nvSpPr>
        <p:spPr>
          <a:xfrm>
            <a:off x="566928" y="4023360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3941064"/>
            <a:ext cx="5129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 integraciones con Odoo y herramientas actuales</a:t>
            </a:r>
            <a:endParaRPr lang="en-US" sz="1130" dirty="0"/>
          </a:p>
        </p:txBody>
      </p:sp>
      <p:sp>
        <p:nvSpPr>
          <p:cNvPr id="13" name="Shape 10"/>
          <p:cNvSpPr/>
          <p:nvPr/>
        </p:nvSpPr>
        <p:spPr>
          <a:xfrm>
            <a:off x="566928" y="4471416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4389120"/>
            <a:ext cx="5129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 piloto, alcance, responsables y métricas</a:t>
            </a:r>
            <a:endParaRPr lang="en-US" sz="1130" dirty="0"/>
          </a:p>
        </p:txBody>
      </p:sp>
      <p:sp>
        <p:nvSpPr>
          <p:cNvPr id="15" name="Shape 12"/>
          <p:cNvSpPr/>
          <p:nvPr/>
        </p:nvSpPr>
        <p:spPr>
          <a:xfrm>
            <a:off x="566928" y="4919472"/>
            <a:ext cx="109728" cy="109728"/>
          </a:xfrm>
          <a:prstGeom prst="ellipse">
            <a:avLst/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77240" y="4837176"/>
            <a:ext cx="5129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 plan de implementación por fases</a:t>
            </a:r>
            <a:endParaRPr lang="en-US" sz="1130" dirty="0"/>
          </a:p>
        </p:txBody>
      </p:sp>
      <p:sp>
        <p:nvSpPr>
          <p:cNvPr id="17" name="Shape 14"/>
          <p:cNvSpPr/>
          <p:nvPr/>
        </p:nvSpPr>
        <p:spPr>
          <a:xfrm>
            <a:off x="7488936" y="4407408"/>
            <a:ext cx="3602736" cy="1042416"/>
          </a:xfrm>
          <a:prstGeom prst="roundRect">
            <a:avLst>
              <a:gd name="adj" fmla="val 15789"/>
            </a:avLst>
          </a:prstGeom>
          <a:solidFill>
            <a:srgbClr val="D5A64A"/>
          </a:solidFill>
          <a:ln w="12700">
            <a:solidFill>
              <a:srgbClr val="D5A64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488936" y="4407408"/>
            <a:ext cx="360273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spc="70" kern="0" dirty="0">
                <a:solidFill>
                  <a:srgbClr val="0509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COMENZAR DIAGNÓSTICO</a:t>
            </a:r>
            <a:endParaRPr lang="en-US" sz="1120" dirty="0"/>
          </a:p>
        </p:txBody>
      </p:sp>
      <p:sp>
        <p:nvSpPr>
          <p:cNvPr id="19" name="Text 16"/>
          <p:cNvSpPr/>
          <p:nvPr/>
        </p:nvSpPr>
        <p:spPr>
          <a:xfrm>
            <a:off x="566928" y="617220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80" kern="0" dirty="0">
                <a:solidFill>
                  <a:srgbClr val="F6F8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 360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424928" y="6144768"/>
            <a:ext cx="3694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40" dirty="0">
                <a:solidFill>
                  <a:srgbClr val="D9E2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 empresas. Una sola dirección inteligente.</a:t>
            </a:r>
            <a:endParaRPr lang="en-US" sz="10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Inteligencia 360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Inteligencia 360 | Radical Alisados + Laboratorio de Maquila</dc:title>
  <dc:subject>Propuesta para Radical Alisados y Laboratorio de Maquila</dc:subject>
  <dc:creator>Inteligencia 360</dc:creator>
  <cp:lastModifiedBy>Inteligencia 360</cp:lastModifiedBy>
  <cp:revision>1</cp:revision>
  <dcterms:created xsi:type="dcterms:W3CDTF">2026-08-06T14:28:48Z</dcterms:created>
  <dcterms:modified xsi:type="dcterms:W3CDTF">2026-08-06T14:28:48Z</dcterms:modified>
</cp:coreProperties>
</file>